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6" r:id="rId5"/>
    <p:sldId id="257" r:id="rId6"/>
    <p:sldId id="264" r:id="rId7"/>
    <p:sldId id="265" r:id="rId8"/>
    <p:sldId id="260" r:id="rId9"/>
    <p:sldId id="261" r:id="rId10"/>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F8F"/>
    <a:srgbClr val="052E51"/>
    <a:srgbClr val="FAEB00"/>
    <a:srgbClr val="3FC3D0"/>
    <a:srgbClr val="97D7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33"/>
    <p:restoredTop sz="96952"/>
  </p:normalViewPr>
  <p:slideViewPr>
    <p:cSldViewPr snapToGrid="0" snapToObjects="1">
      <p:cViewPr varScale="1">
        <p:scale>
          <a:sx n="82" d="100"/>
          <a:sy n="82" d="100"/>
        </p:scale>
        <p:origin x="494" y="53"/>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779E9-B1DB-4382-968F-68157EA77A1D}"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s-ES"/>
        </a:p>
      </dgm:t>
    </dgm:pt>
    <dgm:pt modelId="{910F75F4-AB79-42FE-B098-1A81B7BFB7DD}">
      <dgm:prSet phldrT="[Texto]"/>
      <dgm:spPr/>
      <dgm:t>
        <a:bodyPr/>
        <a:lstStyle/>
        <a:p>
          <a:r>
            <a:rPr lang="es-CO" dirty="0"/>
            <a:t>Creadas por la Ley 1753 de 2015 y reglamentadas por la Resolución 12829 de 2017</a:t>
          </a:r>
          <a:endParaRPr lang="es-ES" dirty="0"/>
        </a:p>
      </dgm:t>
    </dgm:pt>
    <dgm:pt modelId="{7D6F71D3-E490-45F5-8580-8D03C294876B}" type="parTrans" cxnId="{8E2ED82E-F541-4E46-8317-34F90AD1536B}">
      <dgm:prSet/>
      <dgm:spPr/>
      <dgm:t>
        <a:bodyPr/>
        <a:lstStyle/>
        <a:p>
          <a:endParaRPr lang="es-ES"/>
        </a:p>
      </dgm:t>
    </dgm:pt>
    <dgm:pt modelId="{964EBB74-F579-4291-AA7C-35230810B8DD}" type="sibTrans" cxnId="{8E2ED82E-F541-4E46-8317-34F90AD1536B}">
      <dgm:prSet/>
      <dgm:spPr/>
      <dgm:t>
        <a:bodyPr/>
        <a:lstStyle/>
        <a:p>
          <a:endParaRPr lang="es-ES"/>
        </a:p>
      </dgm:t>
    </dgm:pt>
    <dgm:pt modelId="{0A1BCAFD-923E-42A2-9CA6-C01583F7F22C}">
      <dgm:prSet phldrT="[Texto]"/>
      <dgm:spPr/>
      <dgm:t>
        <a:bodyPr/>
        <a:lstStyle/>
        <a:p>
          <a:r>
            <a:rPr lang="es-CO"/>
            <a:t>  Objetivo: Asegurar el uso correcto del recurso del SGP</a:t>
          </a:r>
          <a:endParaRPr lang="es-ES" dirty="0"/>
        </a:p>
      </dgm:t>
    </dgm:pt>
    <dgm:pt modelId="{59E221DE-6730-4979-97B9-F1E1D481E30A}" type="parTrans" cxnId="{F85D33E9-A0BF-4714-89B8-9A7FFFFA5CF0}">
      <dgm:prSet/>
      <dgm:spPr/>
      <dgm:t>
        <a:bodyPr/>
        <a:lstStyle/>
        <a:p>
          <a:endParaRPr lang="es-ES"/>
        </a:p>
      </dgm:t>
    </dgm:pt>
    <dgm:pt modelId="{FD113CAA-0CFD-4C0A-A91C-F3DCEDB2E909}" type="sibTrans" cxnId="{F85D33E9-A0BF-4714-89B8-9A7FFFFA5CF0}">
      <dgm:prSet/>
      <dgm:spPr/>
      <dgm:t>
        <a:bodyPr/>
        <a:lstStyle/>
        <a:p>
          <a:endParaRPr lang="es-ES"/>
        </a:p>
      </dgm:t>
    </dgm:pt>
    <dgm:pt modelId="{B9572CCF-C7CD-4C4A-8775-EA03B4928814}">
      <dgm:prSet phldrT="[Texto]" custT="1"/>
      <dgm:spPr/>
      <dgm:t>
        <a:bodyPr/>
        <a:lstStyle/>
        <a:p>
          <a:r>
            <a:rPr lang="es-CO" sz="2400" b="1"/>
            <a:t>TODOS</a:t>
          </a:r>
          <a:r>
            <a:rPr lang="es-CO" sz="1800"/>
            <a:t> los recursos del SGP-Educación deben manejarse en </a:t>
          </a:r>
          <a:r>
            <a:rPr lang="es-CO" sz="1800" b="1"/>
            <a:t>CUENTAS MAESTRAS</a:t>
          </a:r>
          <a:endParaRPr lang="es-ES" sz="1800" b="1" dirty="0"/>
        </a:p>
      </dgm:t>
    </dgm:pt>
    <dgm:pt modelId="{5587834B-7139-47B8-8057-9271B3C63C37}" type="parTrans" cxnId="{83D9A42A-57E3-4CD5-A97B-C2982ED44B4E}">
      <dgm:prSet/>
      <dgm:spPr/>
      <dgm:t>
        <a:bodyPr/>
        <a:lstStyle/>
        <a:p>
          <a:endParaRPr lang="es-ES"/>
        </a:p>
      </dgm:t>
    </dgm:pt>
    <dgm:pt modelId="{5986EF8C-DE85-48B8-9B0E-B6C91F9677CB}" type="sibTrans" cxnId="{83D9A42A-57E3-4CD5-A97B-C2982ED44B4E}">
      <dgm:prSet/>
      <dgm:spPr/>
      <dgm:t>
        <a:bodyPr/>
        <a:lstStyle/>
        <a:p>
          <a:endParaRPr lang="es-ES"/>
        </a:p>
      </dgm:t>
    </dgm:pt>
    <dgm:pt modelId="{B57709AB-DEF0-4C05-A92E-27E3D5F5BCA9}">
      <dgm:prSet phldrT="[Texto]"/>
      <dgm:spPr/>
      <dgm:t>
        <a:bodyPr/>
        <a:lstStyle/>
        <a:p>
          <a:r>
            <a:rPr lang="es-CO" b="1"/>
            <a:t>TODAS</a:t>
          </a:r>
          <a:r>
            <a:rPr lang="es-CO"/>
            <a:t> las operaciones de las Cuentas Maestras deben ser </a:t>
          </a:r>
          <a:r>
            <a:rPr lang="es-CO" b="1"/>
            <a:t>TRANSFERENCIA ELECTRONICA…</a:t>
          </a:r>
          <a:endParaRPr lang="es-ES" b="1" dirty="0"/>
        </a:p>
      </dgm:t>
    </dgm:pt>
    <dgm:pt modelId="{E0BD45DE-401E-4578-9211-28EDFAB63F30}" type="parTrans" cxnId="{5A0381A2-A148-4228-8239-DBF63ED2F4B7}">
      <dgm:prSet/>
      <dgm:spPr/>
      <dgm:t>
        <a:bodyPr/>
        <a:lstStyle/>
        <a:p>
          <a:endParaRPr lang="es-ES"/>
        </a:p>
      </dgm:t>
    </dgm:pt>
    <dgm:pt modelId="{20D1BA1B-B99A-4DCD-9BA1-BE09F0B1C41A}" type="sibTrans" cxnId="{5A0381A2-A148-4228-8239-DBF63ED2F4B7}">
      <dgm:prSet/>
      <dgm:spPr/>
      <dgm:t>
        <a:bodyPr/>
        <a:lstStyle/>
        <a:p>
          <a:endParaRPr lang="es-ES"/>
        </a:p>
      </dgm:t>
    </dgm:pt>
    <dgm:pt modelId="{BCE16656-9C15-493B-8A3D-8DBF1EFB771B}">
      <dgm:prSet phldrT="[Texto]"/>
      <dgm:spPr/>
      <dgm:t>
        <a:bodyPr/>
        <a:lstStyle/>
        <a:p>
          <a:r>
            <a:rPr lang="es-CO"/>
            <a:t>Por tanto, es obligatorio </a:t>
          </a:r>
          <a:r>
            <a:rPr lang="es-CO" b="1"/>
            <a:t>INSCRIBIR </a:t>
          </a:r>
          <a:r>
            <a:rPr lang="es-CO"/>
            <a:t> a los terceros beneficiarios de los recursos del SGP</a:t>
          </a:r>
          <a:endParaRPr lang="es-ES" dirty="0"/>
        </a:p>
      </dgm:t>
    </dgm:pt>
    <dgm:pt modelId="{E5982CD6-0FF1-4507-A2FD-D02AD1E68790}" type="parTrans" cxnId="{40E6C951-696D-459B-816F-87F3E19CE348}">
      <dgm:prSet/>
      <dgm:spPr/>
      <dgm:t>
        <a:bodyPr/>
        <a:lstStyle/>
        <a:p>
          <a:endParaRPr lang="es-ES"/>
        </a:p>
      </dgm:t>
    </dgm:pt>
    <dgm:pt modelId="{B831F139-CF52-4D6C-BB67-4FFDD5F85AE0}" type="sibTrans" cxnId="{40E6C951-696D-459B-816F-87F3E19CE348}">
      <dgm:prSet/>
      <dgm:spPr/>
      <dgm:t>
        <a:bodyPr/>
        <a:lstStyle/>
        <a:p>
          <a:endParaRPr lang="es-ES"/>
        </a:p>
      </dgm:t>
    </dgm:pt>
    <dgm:pt modelId="{1804E5E6-0199-4196-8E0D-6ACAC7EE6D81}" type="pres">
      <dgm:prSet presAssocID="{0E9779E9-B1DB-4382-968F-68157EA77A1D}" presName="diagram" presStyleCnt="0">
        <dgm:presLayoutVars>
          <dgm:dir/>
          <dgm:resizeHandles val="exact"/>
        </dgm:presLayoutVars>
      </dgm:prSet>
      <dgm:spPr/>
    </dgm:pt>
    <dgm:pt modelId="{59B12342-1CF5-4658-9101-7C5D25C93884}" type="pres">
      <dgm:prSet presAssocID="{910F75F4-AB79-42FE-B098-1A81B7BFB7DD}" presName="node" presStyleLbl="node1" presStyleIdx="0" presStyleCnt="5">
        <dgm:presLayoutVars>
          <dgm:bulletEnabled val="1"/>
        </dgm:presLayoutVars>
      </dgm:prSet>
      <dgm:spPr/>
    </dgm:pt>
    <dgm:pt modelId="{8F930F29-071B-41B2-9990-F4521A0B00AA}" type="pres">
      <dgm:prSet presAssocID="{964EBB74-F579-4291-AA7C-35230810B8DD}" presName="sibTrans" presStyleCnt="0"/>
      <dgm:spPr/>
    </dgm:pt>
    <dgm:pt modelId="{83360051-F478-4013-9325-333A20D7199F}" type="pres">
      <dgm:prSet presAssocID="{0A1BCAFD-923E-42A2-9CA6-C01583F7F22C}" presName="node" presStyleLbl="node1" presStyleIdx="1" presStyleCnt="5">
        <dgm:presLayoutVars>
          <dgm:bulletEnabled val="1"/>
        </dgm:presLayoutVars>
      </dgm:prSet>
      <dgm:spPr/>
    </dgm:pt>
    <dgm:pt modelId="{18091DD8-6397-4927-B243-BFD6CFF5EB9D}" type="pres">
      <dgm:prSet presAssocID="{FD113CAA-0CFD-4C0A-A91C-F3DCEDB2E909}" presName="sibTrans" presStyleCnt="0"/>
      <dgm:spPr/>
    </dgm:pt>
    <dgm:pt modelId="{26ABA543-7465-45BE-9D80-14F9E5800BDD}" type="pres">
      <dgm:prSet presAssocID="{B9572CCF-C7CD-4C4A-8775-EA03B4928814}" presName="node" presStyleLbl="node1" presStyleIdx="2" presStyleCnt="5">
        <dgm:presLayoutVars>
          <dgm:bulletEnabled val="1"/>
        </dgm:presLayoutVars>
      </dgm:prSet>
      <dgm:spPr/>
    </dgm:pt>
    <dgm:pt modelId="{478843FF-ECC0-4AA1-A5E4-B937D5721B1F}" type="pres">
      <dgm:prSet presAssocID="{5986EF8C-DE85-48B8-9B0E-B6C91F9677CB}" presName="sibTrans" presStyleCnt="0"/>
      <dgm:spPr/>
    </dgm:pt>
    <dgm:pt modelId="{FE30B34E-8A16-45F0-973E-6B8CF1E54690}" type="pres">
      <dgm:prSet presAssocID="{B57709AB-DEF0-4C05-A92E-27E3D5F5BCA9}" presName="node" presStyleLbl="node1" presStyleIdx="3" presStyleCnt="5">
        <dgm:presLayoutVars>
          <dgm:bulletEnabled val="1"/>
        </dgm:presLayoutVars>
      </dgm:prSet>
      <dgm:spPr/>
    </dgm:pt>
    <dgm:pt modelId="{80EF15EB-89AA-4F80-9B2A-101938BDBC05}" type="pres">
      <dgm:prSet presAssocID="{20D1BA1B-B99A-4DCD-9BA1-BE09F0B1C41A}" presName="sibTrans" presStyleCnt="0"/>
      <dgm:spPr/>
    </dgm:pt>
    <dgm:pt modelId="{EC904D73-7DBE-4123-8BC7-07C57CFC97DC}" type="pres">
      <dgm:prSet presAssocID="{BCE16656-9C15-493B-8A3D-8DBF1EFB771B}" presName="node" presStyleLbl="node1" presStyleIdx="4" presStyleCnt="5">
        <dgm:presLayoutVars>
          <dgm:bulletEnabled val="1"/>
        </dgm:presLayoutVars>
      </dgm:prSet>
      <dgm:spPr/>
    </dgm:pt>
  </dgm:ptLst>
  <dgm:cxnLst>
    <dgm:cxn modelId="{83D9A42A-57E3-4CD5-A97B-C2982ED44B4E}" srcId="{0E9779E9-B1DB-4382-968F-68157EA77A1D}" destId="{B9572CCF-C7CD-4C4A-8775-EA03B4928814}" srcOrd="2" destOrd="0" parTransId="{5587834B-7139-47B8-8057-9271B3C63C37}" sibTransId="{5986EF8C-DE85-48B8-9B0E-B6C91F9677CB}"/>
    <dgm:cxn modelId="{8E2ED82E-F541-4E46-8317-34F90AD1536B}" srcId="{0E9779E9-B1DB-4382-968F-68157EA77A1D}" destId="{910F75F4-AB79-42FE-B098-1A81B7BFB7DD}" srcOrd="0" destOrd="0" parTransId="{7D6F71D3-E490-45F5-8580-8D03C294876B}" sibTransId="{964EBB74-F579-4291-AA7C-35230810B8DD}"/>
    <dgm:cxn modelId="{8037AC42-02A8-4D33-8711-495CFB65CCE9}" type="presOf" srcId="{910F75F4-AB79-42FE-B098-1A81B7BFB7DD}" destId="{59B12342-1CF5-4658-9101-7C5D25C93884}" srcOrd="0" destOrd="0" presId="urn:microsoft.com/office/officeart/2005/8/layout/default"/>
    <dgm:cxn modelId="{DD6EB24C-2EA8-44F5-87CF-85BF222202A2}" type="presOf" srcId="{B9572CCF-C7CD-4C4A-8775-EA03B4928814}" destId="{26ABA543-7465-45BE-9D80-14F9E5800BDD}" srcOrd="0" destOrd="0" presId="urn:microsoft.com/office/officeart/2005/8/layout/default"/>
    <dgm:cxn modelId="{4CFEC94E-B59C-466E-B84C-CF928D4AE892}" type="presOf" srcId="{0A1BCAFD-923E-42A2-9CA6-C01583F7F22C}" destId="{83360051-F478-4013-9325-333A20D7199F}" srcOrd="0" destOrd="0" presId="urn:microsoft.com/office/officeart/2005/8/layout/default"/>
    <dgm:cxn modelId="{40E6C951-696D-459B-816F-87F3E19CE348}" srcId="{0E9779E9-B1DB-4382-968F-68157EA77A1D}" destId="{BCE16656-9C15-493B-8A3D-8DBF1EFB771B}" srcOrd="4" destOrd="0" parTransId="{E5982CD6-0FF1-4507-A2FD-D02AD1E68790}" sibTransId="{B831F139-CF52-4D6C-BB67-4FFDD5F85AE0}"/>
    <dgm:cxn modelId="{5A0381A2-A148-4228-8239-DBF63ED2F4B7}" srcId="{0E9779E9-B1DB-4382-968F-68157EA77A1D}" destId="{B57709AB-DEF0-4C05-A92E-27E3D5F5BCA9}" srcOrd="3" destOrd="0" parTransId="{E0BD45DE-401E-4578-9211-28EDFAB63F30}" sibTransId="{20D1BA1B-B99A-4DCD-9BA1-BE09F0B1C41A}"/>
    <dgm:cxn modelId="{03F2A6B7-A350-4D87-BFC7-63614CD0694C}" type="presOf" srcId="{B57709AB-DEF0-4C05-A92E-27E3D5F5BCA9}" destId="{FE30B34E-8A16-45F0-973E-6B8CF1E54690}" srcOrd="0" destOrd="0" presId="urn:microsoft.com/office/officeart/2005/8/layout/default"/>
    <dgm:cxn modelId="{F85D33E9-A0BF-4714-89B8-9A7FFFFA5CF0}" srcId="{0E9779E9-B1DB-4382-968F-68157EA77A1D}" destId="{0A1BCAFD-923E-42A2-9CA6-C01583F7F22C}" srcOrd="1" destOrd="0" parTransId="{59E221DE-6730-4979-97B9-F1E1D481E30A}" sibTransId="{FD113CAA-0CFD-4C0A-A91C-F3DCEDB2E909}"/>
    <dgm:cxn modelId="{EB4D81F3-B5D5-46DB-A479-BA013E68C5D1}" type="presOf" srcId="{BCE16656-9C15-493B-8A3D-8DBF1EFB771B}" destId="{EC904D73-7DBE-4123-8BC7-07C57CFC97DC}" srcOrd="0" destOrd="0" presId="urn:microsoft.com/office/officeart/2005/8/layout/default"/>
    <dgm:cxn modelId="{ED0174FC-DCE3-4A91-B6E1-A502408A72F3}" type="presOf" srcId="{0E9779E9-B1DB-4382-968F-68157EA77A1D}" destId="{1804E5E6-0199-4196-8E0D-6ACAC7EE6D81}" srcOrd="0" destOrd="0" presId="urn:microsoft.com/office/officeart/2005/8/layout/default"/>
    <dgm:cxn modelId="{CBAD77F8-6287-41F5-A64F-35E589E42C54}" type="presParOf" srcId="{1804E5E6-0199-4196-8E0D-6ACAC7EE6D81}" destId="{59B12342-1CF5-4658-9101-7C5D25C93884}" srcOrd="0" destOrd="0" presId="urn:microsoft.com/office/officeart/2005/8/layout/default"/>
    <dgm:cxn modelId="{8A2B9BD7-38DE-40EE-B062-04AD8C3D1D7F}" type="presParOf" srcId="{1804E5E6-0199-4196-8E0D-6ACAC7EE6D81}" destId="{8F930F29-071B-41B2-9990-F4521A0B00AA}" srcOrd="1" destOrd="0" presId="urn:microsoft.com/office/officeart/2005/8/layout/default"/>
    <dgm:cxn modelId="{24AE0B1C-3830-45E6-822C-E9F23FD91E7F}" type="presParOf" srcId="{1804E5E6-0199-4196-8E0D-6ACAC7EE6D81}" destId="{83360051-F478-4013-9325-333A20D7199F}" srcOrd="2" destOrd="0" presId="urn:microsoft.com/office/officeart/2005/8/layout/default"/>
    <dgm:cxn modelId="{59EA79D8-4E5E-4F4D-BDE1-B920DCA89A8E}" type="presParOf" srcId="{1804E5E6-0199-4196-8E0D-6ACAC7EE6D81}" destId="{18091DD8-6397-4927-B243-BFD6CFF5EB9D}" srcOrd="3" destOrd="0" presId="urn:microsoft.com/office/officeart/2005/8/layout/default"/>
    <dgm:cxn modelId="{7C2EC4D7-4DED-4494-B24C-68E48046E093}" type="presParOf" srcId="{1804E5E6-0199-4196-8E0D-6ACAC7EE6D81}" destId="{26ABA543-7465-45BE-9D80-14F9E5800BDD}" srcOrd="4" destOrd="0" presId="urn:microsoft.com/office/officeart/2005/8/layout/default"/>
    <dgm:cxn modelId="{D32A8CCF-5573-4278-8B85-BA74AA1F7DEF}" type="presParOf" srcId="{1804E5E6-0199-4196-8E0D-6ACAC7EE6D81}" destId="{478843FF-ECC0-4AA1-A5E4-B937D5721B1F}" srcOrd="5" destOrd="0" presId="urn:microsoft.com/office/officeart/2005/8/layout/default"/>
    <dgm:cxn modelId="{C9892EB2-09EB-4A33-9F3D-DA9D0520E823}" type="presParOf" srcId="{1804E5E6-0199-4196-8E0D-6ACAC7EE6D81}" destId="{FE30B34E-8A16-45F0-973E-6B8CF1E54690}" srcOrd="6" destOrd="0" presId="urn:microsoft.com/office/officeart/2005/8/layout/default"/>
    <dgm:cxn modelId="{48B567C9-B456-4EE5-A5E8-C98978C6FBA6}" type="presParOf" srcId="{1804E5E6-0199-4196-8E0D-6ACAC7EE6D81}" destId="{80EF15EB-89AA-4F80-9B2A-101938BDBC05}" srcOrd="7" destOrd="0" presId="urn:microsoft.com/office/officeart/2005/8/layout/default"/>
    <dgm:cxn modelId="{2746F73A-670C-4ECD-B580-4C498BFC8ADA}" type="presParOf" srcId="{1804E5E6-0199-4196-8E0D-6ACAC7EE6D81}" destId="{EC904D73-7DBE-4123-8BC7-07C57CFC97DC}" srcOrd="8" destOrd="0" presId="urn:microsoft.com/office/officeart/2005/8/layout/default"/>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12342-1CF5-4658-9101-7C5D25C93884}">
      <dsp:nvSpPr>
        <dsp:cNvPr id="0" name=""/>
        <dsp:cNvSpPr/>
      </dsp:nvSpPr>
      <dsp:spPr>
        <a:xfrm>
          <a:off x="1104593" y="1019"/>
          <a:ext cx="2411248" cy="14467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t>Creadas por la Ley 1753 de 2015 y reglamentadas por la Resolución 12829 de 2017</a:t>
          </a:r>
          <a:endParaRPr lang="es-ES" sz="1800" kern="1200" dirty="0"/>
        </a:p>
      </dsp:txBody>
      <dsp:txXfrm>
        <a:off x="1104593" y="1019"/>
        <a:ext cx="2411248" cy="1446749"/>
      </dsp:txXfrm>
    </dsp:sp>
    <dsp:sp modelId="{83360051-F478-4013-9325-333A20D7199F}">
      <dsp:nvSpPr>
        <dsp:cNvPr id="0" name=""/>
        <dsp:cNvSpPr/>
      </dsp:nvSpPr>
      <dsp:spPr>
        <a:xfrm>
          <a:off x="3756966" y="1019"/>
          <a:ext cx="2411248" cy="14467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a:t>  Objetivo: Asegurar el uso correcto del recurso del SGP</a:t>
          </a:r>
          <a:endParaRPr lang="es-ES" sz="1800" kern="1200" dirty="0"/>
        </a:p>
      </dsp:txBody>
      <dsp:txXfrm>
        <a:off x="3756966" y="1019"/>
        <a:ext cx="2411248" cy="1446749"/>
      </dsp:txXfrm>
    </dsp:sp>
    <dsp:sp modelId="{26ABA543-7465-45BE-9D80-14F9E5800BDD}">
      <dsp:nvSpPr>
        <dsp:cNvPr id="0" name=""/>
        <dsp:cNvSpPr/>
      </dsp:nvSpPr>
      <dsp:spPr>
        <a:xfrm>
          <a:off x="1104593" y="1688893"/>
          <a:ext cx="2411248" cy="14467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CO" sz="2400" b="1" kern="1200"/>
            <a:t>TODOS</a:t>
          </a:r>
          <a:r>
            <a:rPr lang="es-CO" sz="1800" kern="1200"/>
            <a:t> los recursos del SGP-Educación deben manejarse en </a:t>
          </a:r>
          <a:r>
            <a:rPr lang="es-CO" sz="1800" b="1" kern="1200"/>
            <a:t>CUENTAS MAESTRAS</a:t>
          </a:r>
          <a:endParaRPr lang="es-ES" sz="1800" b="1" kern="1200" dirty="0"/>
        </a:p>
      </dsp:txBody>
      <dsp:txXfrm>
        <a:off x="1104593" y="1688893"/>
        <a:ext cx="2411248" cy="1446749"/>
      </dsp:txXfrm>
    </dsp:sp>
    <dsp:sp modelId="{FE30B34E-8A16-45F0-973E-6B8CF1E54690}">
      <dsp:nvSpPr>
        <dsp:cNvPr id="0" name=""/>
        <dsp:cNvSpPr/>
      </dsp:nvSpPr>
      <dsp:spPr>
        <a:xfrm>
          <a:off x="3756966" y="1688893"/>
          <a:ext cx="2411248" cy="14467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b="1" kern="1200"/>
            <a:t>TODAS</a:t>
          </a:r>
          <a:r>
            <a:rPr lang="es-CO" sz="1800" kern="1200"/>
            <a:t> las operaciones de las Cuentas Maestras deben ser </a:t>
          </a:r>
          <a:r>
            <a:rPr lang="es-CO" sz="1800" b="1" kern="1200"/>
            <a:t>TRANSFERENCIA ELECTRONICA…</a:t>
          </a:r>
          <a:endParaRPr lang="es-ES" sz="1800" b="1" kern="1200" dirty="0"/>
        </a:p>
      </dsp:txBody>
      <dsp:txXfrm>
        <a:off x="3756966" y="1688893"/>
        <a:ext cx="2411248" cy="1446749"/>
      </dsp:txXfrm>
    </dsp:sp>
    <dsp:sp modelId="{EC904D73-7DBE-4123-8BC7-07C57CFC97DC}">
      <dsp:nvSpPr>
        <dsp:cNvPr id="0" name=""/>
        <dsp:cNvSpPr/>
      </dsp:nvSpPr>
      <dsp:spPr>
        <a:xfrm>
          <a:off x="2430779" y="3376767"/>
          <a:ext cx="2411248" cy="144674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a:t>Por tanto, es obligatorio </a:t>
          </a:r>
          <a:r>
            <a:rPr lang="es-CO" sz="1800" b="1" kern="1200"/>
            <a:t>INSCRIBIR </a:t>
          </a:r>
          <a:r>
            <a:rPr lang="es-CO" sz="1800" kern="1200"/>
            <a:t> a los terceros beneficiarios de los recursos del SGP</a:t>
          </a:r>
          <a:endParaRPr lang="es-ES" sz="1800" kern="1200" dirty="0"/>
        </a:p>
      </dsp:txBody>
      <dsp:txXfrm>
        <a:off x="2430779" y="3376767"/>
        <a:ext cx="2411248" cy="14467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2E456-103A-DF42-B422-50B78874045A}" type="datetimeFigureOut">
              <a:rPr lang="es-ES_tradnl" smtClean="0"/>
              <a:t>23/04/2018</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E1A0DA-3BCE-6840-8DAB-2293C6E7CD95}" type="slidenum">
              <a:rPr lang="es-ES_tradnl" smtClean="0"/>
              <a:t>‹Nº›</a:t>
            </a:fld>
            <a:endParaRPr lang="es-ES_tradnl"/>
          </a:p>
        </p:txBody>
      </p:sp>
    </p:spTree>
    <p:extLst>
      <p:ext uri="{BB962C8B-B14F-4D97-AF65-F5344CB8AC3E}">
        <p14:creationId xmlns:p14="http://schemas.microsoft.com/office/powerpoint/2010/main" val="1498768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207403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180047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379019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33451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2147252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40831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133877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162786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51473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109696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81DCDBE8-9A24-204B-8875-844537E550B7}" type="datetimeFigureOut">
              <a:rPr lang="es-ES_tradnl" smtClean="0"/>
              <a:t>23/04/2018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537393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CDBE8-9A24-204B-8875-844537E550B7}" type="datetimeFigureOut">
              <a:rPr lang="es-ES_tradnl" smtClean="0"/>
              <a:t>23/04/2018</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0BB67-28A1-1447-A5DD-727ED1035D9B}" type="slidenum">
              <a:rPr lang="es-ES_tradnl" smtClean="0"/>
              <a:t>‹Nº›</a:t>
            </a:fld>
            <a:endParaRPr lang="es-ES_tradnl"/>
          </a:p>
        </p:txBody>
      </p:sp>
    </p:spTree>
    <p:extLst>
      <p:ext uri="{BB962C8B-B14F-4D97-AF65-F5344CB8AC3E}">
        <p14:creationId xmlns:p14="http://schemas.microsoft.com/office/powerpoint/2010/main" val="1531995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8630785" y="1087050"/>
            <a:ext cx="2507418" cy="584775"/>
          </a:xfrm>
          <a:prstGeom prst="rect">
            <a:avLst/>
          </a:prstGeom>
          <a:noFill/>
        </p:spPr>
        <p:txBody>
          <a:bodyPr wrap="none" rtlCol="0">
            <a:spAutoFit/>
          </a:bodyPr>
          <a:lstStyle/>
          <a:p>
            <a:r>
              <a:rPr lang="es-ES_tradnl" sz="3200" dirty="0">
                <a:solidFill>
                  <a:schemeClr val="bg1"/>
                </a:solidFill>
                <a:latin typeface="Arial" charset="0"/>
                <a:ea typeface="Arial" charset="0"/>
                <a:cs typeface="Arial" charset="0"/>
              </a:rPr>
              <a:t>Ministerio de</a:t>
            </a:r>
          </a:p>
        </p:txBody>
      </p:sp>
      <p:sp>
        <p:nvSpPr>
          <p:cNvPr id="6" name="CuadroTexto 5"/>
          <p:cNvSpPr txBox="1"/>
          <p:nvPr/>
        </p:nvSpPr>
        <p:spPr>
          <a:xfrm>
            <a:off x="7046372" y="1489899"/>
            <a:ext cx="4076757" cy="584775"/>
          </a:xfrm>
          <a:prstGeom prst="rect">
            <a:avLst/>
          </a:prstGeom>
          <a:noFill/>
        </p:spPr>
        <p:txBody>
          <a:bodyPr wrap="none" rtlCol="0">
            <a:spAutoFit/>
          </a:bodyPr>
          <a:lstStyle/>
          <a:p>
            <a:pPr algn="r"/>
            <a:r>
              <a:rPr lang="es-ES_tradnl" sz="3200" b="1">
                <a:solidFill>
                  <a:schemeClr val="bg1"/>
                </a:solidFill>
                <a:latin typeface="Arial" charset="0"/>
                <a:ea typeface="Arial" charset="0"/>
                <a:cs typeface="Arial" charset="0"/>
              </a:rPr>
              <a:t>Educación Nacional</a:t>
            </a:r>
            <a:endParaRPr lang="es-ES_tradnl" sz="3200" b="1" dirty="0">
              <a:solidFill>
                <a:schemeClr val="bg1"/>
              </a:solidFill>
              <a:latin typeface="Arial" charset="0"/>
              <a:ea typeface="Arial" charset="0"/>
              <a:cs typeface="Arial" charset="0"/>
            </a:endParaRPr>
          </a:p>
        </p:txBody>
      </p:sp>
      <p:cxnSp>
        <p:nvCxnSpPr>
          <p:cNvPr id="8" name="Conector recto 7"/>
          <p:cNvCxnSpPr/>
          <p:nvPr/>
        </p:nvCxnSpPr>
        <p:spPr>
          <a:xfrm flipH="1">
            <a:off x="6042713" y="2097367"/>
            <a:ext cx="4987636" cy="0"/>
          </a:xfrm>
          <a:prstGeom prst="line">
            <a:avLst/>
          </a:prstGeom>
          <a:ln>
            <a:solidFill>
              <a:srgbClr val="97D7D4"/>
            </a:solidFill>
            <a:prstDash val="dash"/>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a:off x="9208822" y="2543897"/>
            <a:ext cx="1914307" cy="584775"/>
          </a:xfrm>
          <a:prstGeom prst="rect">
            <a:avLst/>
          </a:prstGeom>
          <a:noFill/>
        </p:spPr>
        <p:txBody>
          <a:bodyPr wrap="none" rtlCol="0">
            <a:spAutoFit/>
          </a:bodyPr>
          <a:lstStyle/>
          <a:p>
            <a:pPr algn="r"/>
            <a:r>
              <a:rPr lang="es-ES_tradnl" sz="3200" b="1" dirty="0">
                <a:solidFill>
                  <a:schemeClr val="bg1"/>
                </a:solidFill>
                <a:latin typeface="Arial" charset="0"/>
                <a:ea typeface="Arial" charset="0"/>
                <a:cs typeface="Arial" charset="0"/>
              </a:rPr>
              <a:t>Cuentas </a:t>
            </a:r>
          </a:p>
        </p:txBody>
      </p:sp>
      <p:sp>
        <p:nvSpPr>
          <p:cNvPr id="10" name="CuadroTexto 9"/>
          <p:cNvSpPr txBox="1"/>
          <p:nvPr/>
        </p:nvSpPr>
        <p:spPr>
          <a:xfrm>
            <a:off x="9898761" y="3980493"/>
            <a:ext cx="1239442" cy="307777"/>
          </a:xfrm>
          <a:prstGeom prst="rect">
            <a:avLst/>
          </a:prstGeom>
          <a:noFill/>
        </p:spPr>
        <p:txBody>
          <a:bodyPr wrap="none" rtlCol="0">
            <a:spAutoFit/>
          </a:bodyPr>
          <a:lstStyle/>
          <a:p>
            <a:pPr algn="r"/>
            <a:r>
              <a:rPr lang="es-ES_tradnl" sz="1400" dirty="0">
                <a:solidFill>
                  <a:srgbClr val="FAEB00"/>
                </a:solidFill>
                <a:latin typeface="Arial" charset="0"/>
                <a:ea typeface="Arial" charset="0"/>
                <a:cs typeface="Arial" charset="0"/>
              </a:rPr>
              <a:t>Abril de 2018</a:t>
            </a:r>
          </a:p>
        </p:txBody>
      </p:sp>
      <p:sp>
        <p:nvSpPr>
          <p:cNvPr id="2" name="Rectángulo 1"/>
          <p:cNvSpPr/>
          <p:nvPr/>
        </p:nvSpPr>
        <p:spPr>
          <a:xfrm>
            <a:off x="7204106" y="2947948"/>
            <a:ext cx="4009431" cy="1077218"/>
          </a:xfrm>
          <a:prstGeom prst="rect">
            <a:avLst/>
          </a:prstGeom>
          <a:noFill/>
        </p:spPr>
        <p:txBody>
          <a:bodyPr wrap="none" rtlCol="0">
            <a:spAutoFit/>
          </a:bodyPr>
          <a:lstStyle/>
          <a:p>
            <a:pPr algn="r"/>
            <a:r>
              <a:rPr lang="es-ES_tradnl" sz="3200" b="1" dirty="0">
                <a:solidFill>
                  <a:schemeClr val="bg1"/>
                </a:solidFill>
                <a:latin typeface="Arial" charset="0"/>
                <a:ea typeface="Arial" charset="0"/>
                <a:cs typeface="Arial" charset="0"/>
              </a:rPr>
              <a:t>Maestras y </a:t>
            </a:r>
          </a:p>
          <a:p>
            <a:pPr algn="r"/>
            <a:r>
              <a:rPr lang="es-ES_tradnl" sz="3200" b="1" dirty="0">
                <a:solidFill>
                  <a:schemeClr val="bg1"/>
                </a:solidFill>
                <a:latin typeface="Arial" charset="0"/>
                <a:ea typeface="Arial" charset="0"/>
                <a:cs typeface="Arial" charset="0"/>
              </a:rPr>
              <a:t>Cuentas Pagadoras</a:t>
            </a:r>
          </a:p>
        </p:txBody>
      </p:sp>
      <p:pic>
        <p:nvPicPr>
          <p:cNvPr id="11" name="Imagen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3342" y="5564393"/>
            <a:ext cx="6477639" cy="927092"/>
          </a:xfrm>
          <a:prstGeom prst="rect">
            <a:avLst/>
          </a:prstGeom>
        </p:spPr>
      </p:pic>
    </p:spTree>
    <p:extLst>
      <p:ext uri="{BB962C8B-B14F-4D97-AF65-F5344CB8AC3E}">
        <p14:creationId xmlns:p14="http://schemas.microsoft.com/office/powerpoint/2010/main" val="74637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735"/>
            <a:ext cx="1579418" cy="6876735"/>
          </a:xfrm>
        </p:spPr>
      </p:pic>
      <p:sp>
        <p:nvSpPr>
          <p:cNvPr id="5" name="CuadroTexto 4"/>
          <p:cNvSpPr txBox="1"/>
          <p:nvPr/>
        </p:nvSpPr>
        <p:spPr>
          <a:xfrm>
            <a:off x="935215" y="361871"/>
            <a:ext cx="5963492" cy="523220"/>
          </a:xfrm>
          <a:prstGeom prst="rect">
            <a:avLst/>
          </a:prstGeom>
          <a:noFill/>
        </p:spPr>
        <p:txBody>
          <a:bodyPr wrap="none" rtlCol="0">
            <a:spAutoFit/>
          </a:bodyPr>
          <a:lstStyle/>
          <a:p>
            <a:r>
              <a:rPr lang="es-ES_tradnl" sz="2800" b="1" dirty="0">
                <a:solidFill>
                  <a:srgbClr val="052E51"/>
                </a:solidFill>
                <a:latin typeface="Arial" charset="0"/>
                <a:ea typeface="Arial" charset="0"/>
                <a:cs typeface="Arial" charset="0"/>
              </a:rPr>
              <a:t>Cuentas Maestras: Generalidades</a:t>
            </a:r>
          </a:p>
        </p:txBody>
      </p:sp>
      <p:pic>
        <p:nvPicPr>
          <p:cNvPr id="12" name="Imagen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9572" y="6092405"/>
            <a:ext cx="4372428" cy="625790"/>
          </a:xfrm>
          <a:prstGeom prst="rect">
            <a:avLst/>
          </a:prstGeom>
        </p:spPr>
      </p:pic>
      <p:graphicFrame>
        <p:nvGraphicFramePr>
          <p:cNvPr id="8" name="Diagrama 7">
            <a:extLst>
              <a:ext uri="{FF2B5EF4-FFF2-40B4-BE49-F238E27FC236}">
                <a16:creationId xmlns:a16="http://schemas.microsoft.com/office/drawing/2014/main" id="{6504BE0F-CD74-4682-B188-7B507B8B6CF3}"/>
              </a:ext>
            </a:extLst>
          </p:cNvPr>
          <p:cNvGraphicFramePr/>
          <p:nvPr>
            <p:extLst>
              <p:ext uri="{D42A27DB-BD31-4B8C-83A1-F6EECF244321}">
                <p14:modId xmlns:p14="http://schemas.microsoft.com/office/powerpoint/2010/main" val="439671770"/>
              </p:ext>
            </p:extLst>
          </p:nvPr>
        </p:nvGraphicFramePr>
        <p:xfrm>
          <a:off x="2639544" y="1475150"/>
          <a:ext cx="7272808" cy="48245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Elipse 8">
            <a:extLst>
              <a:ext uri="{FF2B5EF4-FFF2-40B4-BE49-F238E27FC236}">
                <a16:creationId xmlns:a16="http://schemas.microsoft.com/office/drawing/2014/main" id="{FAB4CD29-AAEB-4F6B-97CA-97110AC3570E}"/>
              </a:ext>
            </a:extLst>
          </p:cNvPr>
          <p:cNvSpPr/>
          <p:nvPr/>
        </p:nvSpPr>
        <p:spPr>
          <a:xfrm>
            <a:off x="3459753" y="1350315"/>
            <a:ext cx="360040" cy="394206"/>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1</a:t>
            </a:r>
          </a:p>
        </p:txBody>
      </p:sp>
      <p:sp>
        <p:nvSpPr>
          <p:cNvPr id="10" name="Elipse 9">
            <a:extLst>
              <a:ext uri="{FF2B5EF4-FFF2-40B4-BE49-F238E27FC236}">
                <a16:creationId xmlns:a16="http://schemas.microsoft.com/office/drawing/2014/main" id="{3D3E8B04-5913-4E41-9C59-C989F78975B5}"/>
              </a:ext>
            </a:extLst>
          </p:cNvPr>
          <p:cNvSpPr/>
          <p:nvPr/>
        </p:nvSpPr>
        <p:spPr>
          <a:xfrm>
            <a:off x="6340073" y="1422323"/>
            <a:ext cx="360040" cy="360040"/>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2</a:t>
            </a:r>
          </a:p>
        </p:txBody>
      </p:sp>
      <p:sp>
        <p:nvSpPr>
          <p:cNvPr id="11" name="Elipse 10">
            <a:extLst>
              <a:ext uri="{FF2B5EF4-FFF2-40B4-BE49-F238E27FC236}">
                <a16:creationId xmlns:a16="http://schemas.microsoft.com/office/drawing/2014/main" id="{ACE0675D-E685-4C95-B6D1-FC245AFD3CB2}"/>
              </a:ext>
            </a:extLst>
          </p:cNvPr>
          <p:cNvSpPr/>
          <p:nvPr/>
        </p:nvSpPr>
        <p:spPr>
          <a:xfrm>
            <a:off x="3572331" y="3090177"/>
            <a:ext cx="360040" cy="360040"/>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3</a:t>
            </a:r>
          </a:p>
        </p:txBody>
      </p:sp>
      <p:sp>
        <p:nvSpPr>
          <p:cNvPr id="13" name="Elipse 12">
            <a:extLst>
              <a:ext uri="{FF2B5EF4-FFF2-40B4-BE49-F238E27FC236}">
                <a16:creationId xmlns:a16="http://schemas.microsoft.com/office/drawing/2014/main" id="{2B5886B8-85A0-4A6D-949E-CDC46623F4B1}"/>
              </a:ext>
            </a:extLst>
          </p:cNvPr>
          <p:cNvSpPr/>
          <p:nvPr/>
        </p:nvSpPr>
        <p:spPr>
          <a:xfrm>
            <a:off x="6196057" y="3078507"/>
            <a:ext cx="360040" cy="333480"/>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4</a:t>
            </a:r>
          </a:p>
        </p:txBody>
      </p:sp>
      <p:sp>
        <p:nvSpPr>
          <p:cNvPr id="14" name="Elipse 13">
            <a:extLst>
              <a:ext uri="{FF2B5EF4-FFF2-40B4-BE49-F238E27FC236}">
                <a16:creationId xmlns:a16="http://schemas.microsoft.com/office/drawing/2014/main" id="{EDF43392-EC86-4EDF-B373-1030D9D91609}"/>
              </a:ext>
            </a:extLst>
          </p:cNvPr>
          <p:cNvSpPr/>
          <p:nvPr/>
        </p:nvSpPr>
        <p:spPr>
          <a:xfrm>
            <a:off x="4827905" y="4734691"/>
            <a:ext cx="360040" cy="360040"/>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5</a:t>
            </a:r>
          </a:p>
        </p:txBody>
      </p:sp>
    </p:spTree>
    <p:extLst>
      <p:ext uri="{BB962C8B-B14F-4D97-AF65-F5344CB8AC3E}">
        <p14:creationId xmlns:p14="http://schemas.microsoft.com/office/powerpoint/2010/main" val="1502639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735"/>
            <a:ext cx="1579418" cy="6876735"/>
          </a:xfrm>
        </p:spPr>
      </p:pic>
      <p:sp>
        <p:nvSpPr>
          <p:cNvPr id="5" name="CuadroTexto 4"/>
          <p:cNvSpPr txBox="1"/>
          <p:nvPr/>
        </p:nvSpPr>
        <p:spPr>
          <a:xfrm>
            <a:off x="935215" y="361871"/>
            <a:ext cx="6343403" cy="523220"/>
          </a:xfrm>
          <a:prstGeom prst="rect">
            <a:avLst/>
          </a:prstGeom>
          <a:noFill/>
        </p:spPr>
        <p:txBody>
          <a:bodyPr wrap="none" rtlCol="0">
            <a:spAutoFit/>
          </a:bodyPr>
          <a:lstStyle/>
          <a:p>
            <a:r>
              <a:rPr lang="es-ES_tradnl" sz="2800" b="1" dirty="0">
                <a:solidFill>
                  <a:srgbClr val="052E51"/>
                </a:solidFill>
                <a:latin typeface="Arial" charset="0"/>
                <a:ea typeface="Arial" charset="0"/>
                <a:cs typeface="Arial" charset="0"/>
              </a:rPr>
              <a:t>Cuentas maestras sector educación</a:t>
            </a:r>
          </a:p>
        </p:txBody>
      </p:sp>
      <p:pic>
        <p:nvPicPr>
          <p:cNvPr id="12" name="Imagen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9572" y="6092405"/>
            <a:ext cx="4372428" cy="625790"/>
          </a:xfrm>
          <a:prstGeom prst="rect">
            <a:avLst/>
          </a:prstGeom>
        </p:spPr>
      </p:pic>
      <p:sp>
        <p:nvSpPr>
          <p:cNvPr id="8" name="Rectángulo redondeado 1">
            <a:extLst>
              <a:ext uri="{FF2B5EF4-FFF2-40B4-BE49-F238E27FC236}">
                <a16:creationId xmlns:a16="http://schemas.microsoft.com/office/drawing/2014/main" id="{DAD7A892-B183-4F82-831C-352EC75BAD07}"/>
              </a:ext>
            </a:extLst>
          </p:cNvPr>
          <p:cNvSpPr/>
          <p:nvPr/>
        </p:nvSpPr>
        <p:spPr>
          <a:xfrm>
            <a:off x="3108976" y="1722251"/>
            <a:ext cx="2179056" cy="150306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O" b="1" dirty="0"/>
              <a:t>Prestación del servicio</a:t>
            </a:r>
          </a:p>
          <a:p>
            <a:pPr algn="ctr"/>
            <a:r>
              <a:rPr lang="es-CO" sz="1600" b="1" i="1" u="sng" dirty="0">
                <a:solidFill>
                  <a:srgbClr val="FFC000"/>
                </a:solidFill>
              </a:rPr>
              <a:t>Receptor: 95 </a:t>
            </a:r>
            <a:r>
              <a:rPr lang="es-CO" sz="1600" b="1" i="1" u="sng" dirty="0" err="1">
                <a:solidFill>
                  <a:srgbClr val="FFC000"/>
                </a:solidFill>
              </a:rPr>
              <a:t>ETC´s</a:t>
            </a:r>
            <a:endParaRPr lang="es-CO" sz="1600" b="1" i="1" u="sng" dirty="0">
              <a:solidFill>
                <a:srgbClr val="FFC000"/>
              </a:solidFill>
            </a:endParaRPr>
          </a:p>
        </p:txBody>
      </p:sp>
      <p:sp>
        <p:nvSpPr>
          <p:cNvPr id="9" name="Rectángulo redondeado 1">
            <a:extLst>
              <a:ext uri="{FF2B5EF4-FFF2-40B4-BE49-F238E27FC236}">
                <a16:creationId xmlns:a16="http://schemas.microsoft.com/office/drawing/2014/main" id="{D24D5806-F95D-4848-931F-E653B256594E}"/>
              </a:ext>
            </a:extLst>
          </p:cNvPr>
          <p:cNvSpPr/>
          <p:nvPr/>
        </p:nvSpPr>
        <p:spPr>
          <a:xfrm>
            <a:off x="3129544" y="3803764"/>
            <a:ext cx="2158487" cy="102273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O" sz="1400" dirty="0"/>
              <a:t>Calidad-Matricula: </a:t>
            </a:r>
            <a:r>
              <a:rPr lang="es-CO" sz="1600" b="1" i="1" u="sng" dirty="0">
                <a:solidFill>
                  <a:srgbClr val="FFC000"/>
                </a:solidFill>
              </a:rPr>
              <a:t>Receptor:  1.040 Municipios </a:t>
            </a:r>
            <a:r>
              <a:rPr lang="es-CO" sz="1600" b="1" i="1" u="sng" dirty="0" err="1">
                <a:solidFill>
                  <a:srgbClr val="FFC000"/>
                </a:solidFill>
              </a:rPr>
              <a:t>aprox</a:t>
            </a:r>
            <a:endParaRPr lang="es-CO" sz="1600" b="1" i="1" u="sng" dirty="0">
              <a:solidFill>
                <a:srgbClr val="FFC000"/>
              </a:solidFill>
            </a:endParaRPr>
          </a:p>
        </p:txBody>
      </p:sp>
      <p:sp>
        <p:nvSpPr>
          <p:cNvPr id="10" name="Rectángulo redondeado 22">
            <a:extLst>
              <a:ext uri="{FF2B5EF4-FFF2-40B4-BE49-F238E27FC236}">
                <a16:creationId xmlns:a16="http://schemas.microsoft.com/office/drawing/2014/main" id="{90112F47-9B3A-4C13-94E3-769AA590F1E3}"/>
              </a:ext>
            </a:extLst>
          </p:cNvPr>
          <p:cNvSpPr/>
          <p:nvPr/>
        </p:nvSpPr>
        <p:spPr>
          <a:xfrm>
            <a:off x="5517887" y="1628800"/>
            <a:ext cx="3669396" cy="45146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dirty="0"/>
              <a:t>Cuenta Prestación Servicio NOMINA</a:t>
            </a:r>
            <a:endParaRPr lang="es-ES" dirty="0"/>
          </a:p>
        </p:txBody>
      </p:sp>
      <p:sp>
        <p:nvSpPr>
          <p:cNvPr id="11" name="Rectángulo redondeado 23">
            <a:extLst>
              <a:ext uri="{FF2B5EF4-FFF2-40B4-BE49-F238E27FC236}">
                <a16:creationId xmlns:a16="http://schemas.microsoft.com/office/drawing/2014/main" id="{58E9DCBB-756B-45DA-BC3D-670DEF62365E}"/>
              </a:ext>
            </a:extLst>
          </p:cNvPr>
          <p:cNvSpPr/>
          <p:nvPr/>
        </p:nvSpPr>
        <p:spPr>
          <a:xfrm>
            <a:off x="5517887" y="2132856"/>
            <a:ext cx="3669396" cy="52044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dirty="0"/>
              <a:t>Cuenta Prestación Servicio DISTINTO NOMINA</a:t>
            </a:r>
            <a:endParaRPr lang="es-ES" dirty="0"/>
          </a:p>
        </p:txBody>
      </p:sp>
      <p:sp>
        <p:nvSpPr>
          <p:cNvPr id="13" name="Rectángulo redondeado 24">
            <a:extLst>
              <a:ext uri="{FF2B5EF4-FFF2-40B4-BE49-F238E27FC236}">
                <a16:creationId xmlns:a16="http://schemas.microsoft.com/office/drawing/2014/main" id="{93217E31-4280-4BE5-AB84-E30380401655}"/>
              </a:ext>
            </a:extLst>
          </p:cNvPr>
          <p:cNvSpPr/>
          <p:nvPr/>
        </p:nvSpPr>
        <p:spPr>
          <a:xfrm>
            <a:off x="5530813" y="2720380"/>
            <a:ext cx="3669396" cy="38616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dirty="0"/>
              <a:t>Cuenta CANCELACIONES</a:t>
            </a:r>
            <a:endParaRPr lang="es-ES" dirty="0"/>
          </a:p>
        </p:txBody>
      </p:sp>
      <p:sp>
        <p:nvSpPr>
          <p:cNvPr id="14" name="Rectángulo redondeado 25">
            <a:extLst>
              <a:ext uri="{FF2B5EF4-FFF2-40B4-BE49-F238E27FC236}">
                <a16:creationId xmlns:a16="http://schemas.microsoft.com/office/drawing/2014/main" id="{3D268A44-BD35-432D-9E61-B320D31A6FF2}"/>
              </a:ext>
            </a:extLst>
          </p:cNvPr>
          <p:cNvSpPr/>
          <p:nvPr/>
        </p:nvSpPr>
        <p:spPr>
          <a:xfrm>
            <a:off x="5530814" y="3173630"/>
            <a:ext cx="3656470" cy="38616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dirty="0"/>
              <a:t>Cuenta Calidad Matrícula</a:t>
            </a:r>
            <a:endParaRPr lang="es-ES" dirty="0"/>
          </a:p>
        </p:txBody>
      </p:sp>
      <p:sp>
        <p:nvSpPr>
          <p:cNvPr id="15" name="Rectángulo redondeado 26">
            <a:extLst>
              <a:ext uri="{FF2B5EF4-FFF2-40B4-BE49-F238E27FC236}">
                <a16:creationId xmlns:a16="http://schemas.microsoft.com/office/drawing/2014/main" id="{4065D307-108F-43FF-AE61-44956C721A0B}"/>
              </a:ext>
            </a:extLst>
          </p:cNvPr>
          <p:cNvSpPr/>
          <p:nvPr/>
        </p:nvSpPr>
        <p:spPr>
          <a:xfrm>
            <a:off x="5554175" y="5213071"/>
            <a:ext cx="3678384" cy="38616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dirty="0"/>
              <a:t>Cuenta Calidad Gratuidad</a:t>
            </a:r>
            <a:endParaRPr lang="es-ES" dirty="0"/>
          </a:p>
        </p:txBody>
      </p:sp>
      <p:sp>
        <p:nvSpPr>
          <p:cNvPr id="16" name="Rectángulo 15">
            <a:extLst>
              <a:ext uri="{FF2B5EF4-FFF2-40B4-BE49-F238E27FC236}">
                <a16:creationId xmlns:a16="http://schemas.microsoft.com/office/drawing/2014/main" id="{CE9E4933-C725-49AC-B036-944DFF113DFA}"/>
              </a:ext>
            </a:extLst>
          </p:cNvPr>
          <p:cNvSpPr/>
          <p:nvPr/>
        </p:nvSpPr>
        <p:spPr>
          <a:xfrm>
            <a:off x="9673789" y="4333175"/>
            <a:ext cx="1407273" cy="350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a:t>CONVERSION OBLIGATORIA</a:t>
            </a:r>
            <a:endParaRPr lang="es-ES" sz="1200" dirty="0"/>
          </a:p>
        </p:txBody>
      </p:sp>
      <p:sp>
        <p:nvSpPr>
          <p:cNvPr id="17" name="Cerrar llave 16">
            <a:extLst>
              <a:ext uri="{FF2B5EF4-FFF2-40B4-BE49-F238E27FC236}">
                <a16:creationId xmlns:a16="http://schemas.microsoft.com/office/drawing/2014/main" id="{836179F3-B648-4633-95D1-707D93E58B7F}"/>
              </a:ext>
            </a:extLst>
          </p:cNvPr>
          <p:cNvSpPr/>
          <p:nvPr/>
        </p:nvSpPr>
        <p:spPr>
          <a:xfrm>
            <a:off x="9251066" y="1754499"/>
            <a:ext cx="266621" cy="18052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8" name="Rectángulo 17">
            <a:extLst>
              <a:ext uri="{FF2B5EF4-FFF2-40B4-BE49-F238E27FC236}">
                <a16:creationId xmlns:a16="http://schemas.microsoft.com/office/drawing/2014/main" id="{1A498D33-1C86-4A9A-8D0F-407E81E322EC}"/>
              </a:ext>
            </a:extLst>
          </p:cNvPr>
          <p:cNvSpPr/>
          <p:nvPr/>
        </p:nvSpPr>
        <p:spPr>
          <a:xfrm>
            <a:off x="9682814" y="2335763"/>
            <a:ext cx="1407273" cy="350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a:t>APERTURA</a:t>
            </a:r>
          </a:p>
          <a:p>
            <a:pPr algn="ctr"/>
            <a:r>
              <a:rPr lang="es-CO" sz="1200" dirty="0"/>
              <a:t>OBLIGATORIA</a:t>
            </a:r>
            <a:endParaRPr lang="es-ES" sz="1200" dirty="0"/>
          </a:p>
        </p:txBody>
      </p:sp>
      <p:sp>
        <p:nvSpPr>
          <p:cNvPr id="19" name="Cerrar llave 18">
            <a:extLst>
              <a:ext uri="{FF2B5EF4-FFF2-40B4-BE49-F238E27FC236}">
                <a16:creationId xmlns:a16="http://schemas.microsoft.com/office/drawing/2014/main" id="{5D084D80-9DF6-4CB0-AC48-C4AE82F74C85}"/>
              </a:ext>
            </a:extLst>
          </p:cNvPr>
          <p:cNvSpPr/>
          <p:nvPr/>
        </p:nvSpPr>
        <p:spPr>
          <a:xfrm>
            <a:off x="9290762" y="3803764"/>
            <a:ext cx="207941" cy="19294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0" name="Rectángulo redondeado 33">
            <a:extLst>
              <a:ext uri="{FF2B5EF4-FFF2-40B4-BE49-F238E27FC236}">
                <a16:creationId xmlns:a16="http://schemas.microsoft.com/office/drawing/2014/main" id="{8CF16CC2-C720-4ADD-A3E7-FF83205280D4}"/>
              </a:ext>
            </a:extLst>
          </p:cNvPr>
          <p:cNvSpPr/>
          <p:nvPr/>
        </p:nvSpPr>
        <p:spPr>
          <a:xfrm>
            <a:off x="5554175" y="4063316"/>
            <a:ext cx="3643543" cy="38616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dirty="0"/>
              <a:t>Cuenta Calidad Matrícula</a:t>
            </a:r>
            <a:endParaRPr lang="es-ES" dirty="0"/>
          </a:p>
        </p:txBody>
      </p:sp>
      <p:sp>
        <p:nvSpPr>
          <p:cNvPr id="21" name="Rectángulo redondeado 1">
            <a:extLst>
              <a:ext uri="{FF2B5EF4-FFF2-40B4-BE49-F238E27FC236}">
                <a16:creationId xmlns:a16="http://schemas.microsoft.com/office/drawing/2014/main" id="{F7D05925-8E9F-47B0-A428-F54812F84A1A}"/>
              </a:ext>
            </a:extLst>
          </p:cNvPr>
          <p:cNvSpPr/>
          <p:nvPr/>
        </p:nvSpPr>
        <p:spPr>
          <a:xfrm>
            <a:off x="3108976" y="5039174"/>
            <a:ext cx="2179055" cy="112012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O" sz="1400" dirty="0"/>
              <a:t>Calidad Gratuidad</a:t>
            </a:r>
          </a:p>
          <a:p>
            <a:pPr algn="ctr"/>
            <a:r>
              <a:rPr lang="es-CO" sz="1600" b="1" i="1" u="sng" dirty="0">
                <a:solidFill>
                  <a:srgbClr val="FFC000"/>
                </a:solidFill>
              </a:rPr>
              <a:t>Receptor: 7.000 E.E </a:t>
            </a:r>
          </a:p>
        </p:txBody>
      </p:sp>
    </p:spTree>
    <p:extLst>
      <p:ext uri="{BB962C8B-B14F-4D97-AF65-F5344CB8AC3E}">
        <p14:creationId xmlns:p14="http://schemas.microsoft.com/office/powerpoint/2010/main" val="229428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735"/>
            <a:ext cx="1579418" cy="6876735"/>
          </a:xfrm>
        </p:spPr>
      </p:pic>
      <p:sp>
        <p:nvSpPr>
          <p:cNvPr id="5" name="CuadroTexto 4"/>
          <p:cNvSpPr txBox="1"/>
          <p:nvPr/>
        </p:nvSpPr>
        <p:spPr>
          <a:xfrm>
            <a:off x="935215" y="361871"/>
            <a:ext cx="6423553" cy="523220"/>
          </a:xfrm>
          <a:prstGeom prst="rect">
            <a:avLst/>
          </a:prstGeom>
          <a:noFill/>
        </p:spPr>
        <p:txBody>
          <a:bodyPr wrap="none" rtlCol="0">
            <a:spAutoFit/>
          </a:bodyPr>
          <a:lstStyle/>
          <a:p>
            <a:r>
              <a:rPr lang="es-ES_tradnl" sz="2800" b="1" dirty="0">
                <a:solidFill>
                  <a:srgbClr val="052E51"/>
                </a:solidFill>
                <a:latin typeface="Arial" charset="0"/>
                <a:ea typeface="Arial" charset="0"/>
                <a:cs typeface="Arial" charset="0"/>
              </a:rPr>
              <a:t>Cuentas Maestras sector educación </a:t>
            </a:r>
          </a:p>
        </p:txBody>
      </p:sp>
      <p:pic>
        <p:nvPicPr>
          <p:cNvPr id="12" name="Imagen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9572" y="6092405"/>
            <a:ext cx="4372428" cy="625790"/>
          </a:xfrm>
          <a:prstGeom prst="rect">
            <a:avLst/>
          </a:prstGeom>
        </p:spPr>
      </p:pic>
      <p:sp>
        <p:nvSpPr>
          <p:cNvPr id="8" name="CuadroTexto 7">
            <a:extLst>
              <a:ext uri="{FF2B5EF4-FFF2-40B4-BE49-F238E27FC236}">
                <a16:creationId xmlns:a16="http://schemas.microsoft.com/office/drawing/2014/main" id="{BD870259-48C2-4E79-AF26-82ABE27C9D04}"/>
              </a:ext>
            </a:extLst>
          </p:cNvPr>
          <p:cNvSpPr txBox="1"/>
          <p:nvPr/>
        </p:nvSpPr>
        <p:spPr>
          <a:xfrm>
            <a:off x="5071691" y="1132664"/>
            <a:ext cx="2427652" cy="523220"/>
          </a:xfrm>
          <a:prstGeom prst="rect">
            <a:avLst/>
          </a:prstGeom>
          <a:noFill/>
        </p:spPr>
        <p:txBody>
          <a:bodyPr wrap="none" rtlCol="0">
            <a:spAutoFit/>
          </a:bodyPr>
          <a:lstStyle/>
          <a:p>
            <a:r>
              <a:rPr lang="es-CO" sz="2800" b="1" dirty="0"/>
              <a:t>OPERATIVIDAD</a:t>
            </a:r>
            <a:endParaRPr lang="es-ES" sz="2800" b="1" dirty="0"/>
          </a:p>
        </p:txBody>
      </p:sp>
      <p:cxnSp>
        <p:nvCxnSpPr>
          <p:cNvPr id="9" name="Conector recto 8">
            <a:extLst>
              <a:ext uri="{FF2B5EF4-FFF2-40B4-BE49-F238E27FC236}">
                <a16:creationId xmlns:a16="http://schemas.microsoft.com/office/drawing/2014/main" id="{ED83C9FF-E524-4FB3-8AC7-36E4C8B399AC}"/>
              </a:ext>
            </a:extLst>
          </p:cNvPr>
          <p:cNvCxnSpPr/>
          <p:nvPr/>
        </p:nvCxnSpPr>
        <p:spPr>
          <a:xfrm flipH="1">
            <a:off x="3487515" y="1378572"/>
            <a:ext cx="13792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C9E3F795-FFD7-4B35-8EAA-73F0AFEAADA7}"/>
              </a:ext>
            </a:extLst>
          </p:cNvPr>
          <p:cNvCxnSpPr/>
          <p:nvPr/>
        </p:nvCxnSpPr>
        <p:spPr>
          <a:xfrm>
            <a:off x="3487515" y="1394274"/>
            <a:ext cx="0" cy="933129"/>
          </a:xfrm>
          <a:prstGeom prst="line">
            <a:avLst/>
          </a:prstGeom>
        </p:spPr>
        <p:style>
          <a:lnRef idx="1">
            <a:schemeClr val="accent1"/>
          </a:lnRef>
          <a:fillRef idx="0">
            <a:schemeClr val="accent1"/>
          </a:fillRef>
          <a:effectRef idx="0">
            <a:schemeClr val="accent1"/>
          </a:effectRef>
          <a:fontRef idx="minor">
            <a:schemeClr val="tx1"/>
          </a:fontRef>
        </p:style>
      </p:cxnSp>
      <p:sp>
        <p:nvSpPr>
          <p:cNvPr id="11" name="CuadroTexto 10">
            <a:extLst>
              <a:ext uri="{FF2B5EF4-FFF2-40B4-BE49-F238E27FC236}">
                <a16:creationId xmlns:a16="http://schemas.microsoft.com/office/drawing/2014/main" id="{F97FAADE-2FD9-4CD9-9310-503187E5F69B}"/>
              </a:ext>
            </a:extLst>
          </p:cNvPr>
          <p:cNvSpPr txBox="1"/>
          <p:nvPr/>
        </p:nvSpPr>
        <p:spPr>
          <a:xfrm>
            <a:off x="7812028" y="2428439"/>
            <a:ext cx="2133149" cy="584775"/>
          </a:xfrm>
          <a:prstGeom prst="rect">
            <a:avLst/>
          </a:prstGeom>
          <a:noFill/>
        </p:spPr>
        <p:txBody>
          <a:bodyPr wrap="none" rtlCol="0">
            <a:spAutoFit/>
          </a:bodyPr>
          <a:lstStyle/>
          <a:p>
            <a:pPr algn="ctr"/>
            <a:r>
              <a:rPr lang="es-CO" sz="1600" b="1" dirty="0"/>
              <a:t>Listado de operaciones</a:t>
            </a:r>
          </a:p>
          <a:p>
            <a:pPr algn="ctr"/>
            <a:r>
              <a:rPr lang="es-CO" sz="1600" b="1" dirty="0"/>
              <a:t>CREDITO autorizadas</a:t>
            </a:r>
            <a:endParaRPr lang="es-ES" sz="1600" b="1" dirty="0"/>
          </a:p>
        </p:txBody>
      </p:sp>
      <p:cxnSp>
        <p:nvCxnSpPr>
          <p:cNvPr id="13" name="Conector recto 12">
            <a:extLst>
              <a:ext uri="{FF2B5EF4-FFF2-40B4-BE49-F238E27FC236}">
                <a16:creationId xmlns:a16="http://schemas.microsoft.com/office/drawing/2014/main" id="{246E153E-C407-4DAF-8FC2-ABFC575B31FF}"/>
              </a:ext>
            </a:extLst>
          </p:cNvPr>
          <p:cNvCxnSpPr/>
          <p:nvPr/>
        </p:nvCxnSpPr>
        <p:spPr>
          <a:xfrm flipH="1">
            <a:off x="7499343" y="1382715"/>
            <a:ext cx="13792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72EC7E82-BA09-4DDE-9F45-2C83D467DDEB}"/>
              </a:ext>
            </a:extLst>
          </p:cNvPr>
          <p:cNvCxnSpPr/>
          <p:nvPr/>
        </p:nvCxnSpPr>
        <p:spPr>
          <a:xfrm>
            <a:off x="8878603" y="1394274"/>
            <a:ext cx="0" cy="933129"/>
          </a:xfrm>
          <a:prstGeom prst="line">
            <a:avLst/>
          </a:prstGeom>
        </p:spPr>
        <p:style>
          <a:lnRef idx="1">
            <a:schemeClr val="accent1"/>
          </a:lnRef>
          <a:fillRef idx="0">
            <a:schemeClr val="accent1"/>
          </a:fillRef>
          <a:effectRef idx="0">
            <a:schemeClr val="accent1"/>
          </a:effectRef>
          <a:fontRef idx="minor">
            <a:schemeClr val="tx1"/>
          </a:fontRef>
        </p:style>
      </p:cxnSp>
      <p:sp>
        <p:nvSpPr>
          <p:cNvPr id="15" name="CuadroTexto 14">
            <a:extLst>
              <a:ext uri="{FF2B5EF4-FFF2-40B4-BE49-F238E27FC236}">
                <a16:creationId xmlns:a16="http://schemas.microsoft.com/office/drawing/2014/main" id="{3B0E7891-4075-4F17-A85E-78AB953BEC26}"/>
              </a:ext>
            </a:extLst>
          </p:cNvPr>
          <p:cNvSpPr txBox="1"/>
          <p:nvPr/>
        </p:nvSpPr>
        <p:spPr>
          <a:xfrm>
            <a:off x="2664004" y="2471419"/>
            <a:ext cx="2133149" cy="584775"/>
          </a:xfrm>
          <a:prstGeom prst="rect">
            <a:avLst/>
          </a:prstGeom>
          <a:noFill/>
        </p:spPr>
        <p:txBody>
          <a:bodyPr wrap="none" rtlCol="0">
            <a:spAutoFit/>
          </a:bodyPr>
          <a:lstStyle/>
          <a:p>
            <a:pPr algn="ctr"/>
            <a:r>
              <a:rPr lang="es-CO" sz="1600" b="1" dirty="0"/>
              <a:t>Listado de operaciones</a:t>
            </a:r>
          </a:p>
          <a:p>
            <a:pPr algn="ctr"/>
            <a:r>
              <a:rPr lang="es-CO" sz="1600" b="1" dirty="0"/>
              <a:t>DEBITO autorizadas</a:t>
            </a:r>
            <a:endParaRPr lang="es-ES" sz="1600" b="1" dirty="0"/>
          </a:p>
        </p:txBody>
      </p:sp>
      <p:sp>
        <p:nvSpPr>
          <p:cNvPr id="16" name="CuadroTexto 15">
            <a:extLst>
              <a:ext uri="{FF2B5EF4-FFF2-40B4-BE49-F238E27FC236}">
                <a16:creationId xmlns:a16="http://schemas.microsoft.com/office/drawing/2014/main" id="{C68DBE7E-B4B8-4738-97D0-700D8B869DE2}"/>
              </a:ext>
            </a:extLst>
          </p:cNvPr>
          <p:cNvSpPr txBox="1"/>
          <p:nvPr/>
        </p:nvSpPr>
        <p:spPr>
          <a:xfrm>
            <a:off x="2032953" y="3434408"/>
            <a:ext cx="8760334" cy="1569660"/>
          </a:xfrm>
          <a:prstGeom prst="rect">
            <a:avLst/>
          </a:prstGeom>
          <a:noFill/>
        </p:spPr>
        <p:txBody>
          <a:bodyPr wrap="square" rtlCol="0">
            <a:spAutoFit/>
          </a:bodyPr>
          <a:lstStyle/>
          <a:p>
            <a:pPr algn="just"/>
            <a:r>
              <a:rPr lang="es-CO" sz="2400" i="1" dirty="0">
                <a:solidFill>
                  <a:srgbClr val="C00000"/>
                </a:solidFill>
              </a:rPr>
              <a:t>Es importante tener claro las operaciones que se pueden realizar en el marco de la Resolución 12829 de 2017, por lo tanto es necesario revisar los actuales procesos de giro para evidenciar impactos del cambio a cuentas maestras</a:t>
            </a:r>
            <a:endParaRPr lang="es-ES" sz="2400" i="1" dirty="0">
              <a:solidFill>
                <a:srgbClr val="C00000"/>
              </a:solidFill>
            </a:endParaRPr>
          </a:p>
        </p:txBody>
      </p:sp>
    </p:spTree>
    <p:extLst>
      <p:ext uri="{BB962C8B-B14F-4D97-AF65-F5344CB8AC3E}">
        <p14:creationId xmlns:p14="http://schemas.microsoft.com/office/powerpoint/2010/main" val="425759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735"/>
            <a:ext cx="1579418" cy="6876735"/>
          </a:xfrm>
        </p:spPr>
      </p:pic>
      <p:sp>
        <p:nvSpPr>
          <p:cNvPr id="5" name="CuadroTexto 4"/>
          <p:cNvSpPr txBox="1"/>
          <p:nvPr/>
        </p:nvSpPr>
        <p:spPr>
          <a:xfrm>
            <a:off x="935215" y="361871"/>
            <a:ext cx="4443845" cy="523220"/>
          </a:xfrm>
          <a:prstGeom prst="rect">
            <a:avLst/>
          </a:prstGeom>
          <a:noFill/>
        </p:spPr>
        <p:txBody>
          <a:bodyPr wrap="none" rtlCol="0">
            <a:spAutoFit/>
          </a:bodyPr>
          <a:lstStyle/>
          <a:p>
            <a:r>
              <a:rPr lang="es-ES_tradnl" sz="2800" b="1" dirty="0">
                <a:solidFill>
                  <a:srgbClr val="052E51"/>
                </a:solidFill>
                <a:latin typeface="Arial" charset="0"/>
                <a:ea typeface="Arial" charset="0"/>
                <a:cs typeface="Arial" charset="0"/>
              </a:rPr>
              <a:t>Resolución 3739 de 2018</a:t>
            </a:r>
          </a:p>
        </p:txBody>
      </p:sp>
      <p:sp>
        <p:nvSpPr>
          <p:cNvPr id="6" name="CuadroTexto 5"/>
          <p:cNvSpPr txBox="1"/>
          <p:nvPr/>
        </p:nvSpPr>
        <p:spPr>
          <a:xfrm>
            <a:off x="1088860" y="911754"/>
            <a:ext cx="8029762" cy="707886"/>
          </a:xfrm>
          <a:prstGeom prst="rect">
            <a:avLst/>
          </a:prstGeom>
          <a:noFill/>
        </p:spPr>
        <p:txBody>
          <a:bodyPr wrap="none" rtlCol="0">
            <a:spAutoFit/>
          </a:bodyPr>
          <a:lstStyle/>
          <a:p>
            <a:r>
              <a:rPr lang="es-ES_tradnl" sz="2000" dirty="0" err="1">
                <a:solidFill>
                  <a:srgbClr val="052E51"/>
                </a:solidFill>
                <a:latin typeface="Arial" charset="0"/>
                <a:ea typeface="Arial" charset="0"/>
                <a:cs typeface="Arial" charset="0"/>
              </a:rPr>
              <a:t>Ajsute</a:t>
            </a:r>
            <a:r>
              <a:rPr lang="es-ES_tradnl" sz="2000" dirty="0">
                <a:solidFill>
                  <a:srgbClr val="052E51"/>
                </a:solidFill>
                <a:latin typeface="Arial" charset="0"/>
                <a:ea typeface="Arial" charset="0"/>
                <a:cs typeface="Arial" charset="0"/>
              </a:rPr>
              <a:t> tema de cuentas maestras para los recursos de gratuidad para</a:t>
            </a:r>
          </a:p>
          <a:p>
            <a:r>
              <a:rPr lang="es-ES_tradnl" sz="2000" dirty="0">
                <a:solidFill>
                  <a:srgbClr val="052E51"/>
                </a:solidFill>
                <a:latin typeface="Arial" charset="0"/>
                <a:ea typeface="Arial" charset="0"/>
                <a:cs typeface="Arial" charset="0"/>
              </a:rPr>
              <a:t>los FSE.</a:t>
            </a:r>
          </a:p>
        </p:txBody>
      </p:sp>
      <p:sp>
        <p:nvSpPr>
          <p:cNvPr id="7" name="CuadroTexto 6"/>
          <p:cNvSpPr txBox="1"/>
          <p:nvPr/>
        </p:nvSpPr>
        <p:spPr>
          <a:xfrm>
            <a:off x="1495241" y="1698929"/>
            <a:ext cx="10014280" cy="4339650"/>
          </a:xfrm>
          <a:prstGeom prst="rect">
            <a:avLst/>
          </a:prstGeom>
          <a:noFill/>
        </p:spPr>
        <p:txBody>
          <a:bodyPr wrap="square" rtlCol="0">
            <a:spAutoFit/>
          </a:bodyPr>
          <a:lstStyle/>
          <a:p>
            <a:pPr algn="just"/>
            <a:r>
              <a:rPr lang="es-ES_tradnl" dirty="0">
                <a:latin typeface="Arial" panose="020B0604020202020204" pitchFamily="34" charset="0"/>
                <a:cs typeface="Arial" panose="020B0604020202020204" pitchFamily="34" charset="0"/>
              </a:rPr>
              <a:t>Emisión de la Resolución 3739 de 2018, mediante la cual se establece que:</a:t>
            </a:r>
          </a:p>
          <a:p>
            <a:pPr algn="just"/>
            <a:endParaRPr lang="es-ES_tradnl" dirty="0">
              <a:latin typeface="Arial" panose="020B0604020202020204" pitchFamily="34" charset="0"/>
              <a:cs typeface="Arial" panose="020B0604020202020204" pitchFamily="34" charset="0"/>
            </a:endParaRPr>
          </a:p>
          <a:p>
            <a:pPr algn="just"/>
            <a:r>
              <a:rPr lang="es-ES" i="1" dirty="0">
                <a:latin typeface="Arial" panose="020B0604020202020204" pitchFamily="34" charset="0"/>
                <a:cs typeface="Arial" panose="020B0604020202020204" pitchFamily="34" charset="0"/>
              </a:rPr>
              <a:t>Parágrafo 4. Los Fondos de Servicios Educativos que por cualquier circunstancia no hayan podido realizar el proceso de solicitud de conversión a cuenta maestra al 31 de Enero de 2018</a:t>
            </a:r>
            <a:r>
              <a:rPr lang="es-ES" i="1" u="sng" dirty="0">
                <a:latin typeface="Arial" panose="020B0604020202020204" pitchFamily="34" charset="0"/>
                <a:cs typeface="Arial" panose="020B0604020202020204" pitchFamily="34" charset="0"/>
              </a:rPr>
              <a:t>, </a:t>
            </a:r>
            <a:r>
              <a:rPr lang="es-ES" b="1" i="1" u="sng" dirty="0">
                <a:latin typeface="Arial" panose="020B0604020202020204" pitchFamily="34" charset="0"/>
                <a:cs typeface="Arial" panose="020B0604020202020204" pitchFamily="34" charset="0"/>
              </a:rPr>
              <a:t>recibirán los recursos de la asignación SGP 2018 en las cuentas bancarias registradas en el SIIF Nación que no fueron objeto de conversión</a:t>
            </a:r>
            <a:r>
              <a:rPr lang="es-ES" b="1" i="1" dirty="0">
                <a:latin typeface="Arial" panose="020B0604020202020204" pitchFamily="34" charset="0"/>
                <a:cs typeface="Arial" panose="020B0604020202020204" pitchFamily="34" charset="0"/>
              </a:rPr>
              <a:t>.</a:t>
            </a:r>
            <a:r>
              <a:rPr lang="es-ES" i="1" dirty="0">
                <a:latin typeface="Arial" panose="020B0604020202020204" pitchFamily="34" charset="0"/>
                <a:cs typeface="Arial" panose="020B0604020202020204" pitchFamily="34" charset="0"/>
              </a:rPr>
              <a:t>  Para efectos del seguimiento y control al uso de los recursos de aquellas instituciones educativas que se encuentran en la situación descrita en el presente parágrafo, y en general para todos los FSE, </a:t>
            </a:r>
            <a:r>
              <a:rPr lang="es-ES" b="1" i="1" u="sng" dirty="0">
                <a:latin typeface="Arial" panose="020B0604020202020204" pitchFamily="34" charset="0"/>
                <a:cs typeface="Arial" panose="020B0604020202020204" pitchFamily="34" charset="0"/>
              </a:rPr>
              <a:t>será obligatorio realizar el reporte de información en el Sistema de Información de Fondos de Servicios Educativos -SIFSE-, en los términos establecidos por el Ministerio de Educación Nacional</a:t>
            </a:r>
            <a:r>
              <a:rPr lang="es-ES" i="1" dirty="0">
                <a:latin typeface="Arial" panose="020B0604020202020204" pitchFamily="34" charset="0"/>
                <a:cs typeface="Arial" panose="020B0604020202020204" pitchFamily="34" charset="0"/>
              </a:rPr>
              <a:t>»</a:t>
            </a:r>
          </a:p>
          <a:p>
            <a:pPr algn="just"/>
            <a:endParaRPr lang="es-ES" sz="1600" i="1" u="sng" dirty="0">
              <a:solidFill>
                <a:schemeClr val="tx1">
                  <a:lumMod val="65000"/>
                  <a:lumOff val="35000"/>
                </a:schemeClr>
              </a:solidFill>
              <a:latin typeface="Arial" panose="020B0604020202020204" pitchFamily="34" charset="0"/>
              <a:ea typeface="Arial" charset="0"/>
              <a:cs typeface="Arial" panose="020B0604020202020204" pitchFamily="34" charset="0"/>
            </a:endParaRPr>
          </a:p>
          <a:p>
            <a:pPr algn="just"/>
            <a:r>
              <a:rPr lang="es-ES" sz="1600" i="1" u="sng" dirty="0">
                <a:solidFill>
                  <a:schemeClr val="tx1">
                    <a:lumMod val="65000"/>
                    <a:lumOff val="35000"/>
                  </a:schemeClr>
                </a:solidFill>
                <a:latin typeface="Arial" panose="020B0604020202020204" pitchFamily="34" charset="0"/>
                <a:ea typeface="Arial" charset="0"/>
                <a:cs typeface="Arial" panose="020B0604020202020204" pitchFamily="34" charset="0"/>
              </a:rPr>
              <a:t>Por tanto:</a:t>
            </a:r>
          </a:p>
          <a:p>
            <a:pPr algn="just"/>
            <a:endParaRPr lang="es-ES" sz="1600" i="1" u="sng" dirty="0">
              <a:solidFill>
                <a:schemeClr val="tx1">
                  <a:lumMod val="65000"/>
                  <a:lumOff val="35000"/>
                </a:schemeClr>
              </a:solidFill>
              <a:latin typeface="Arial" panose="020B0604020202020204" pitchFamily="34" charset="0"/>
              <a:ea typeface="Arial" charset="0"/>
              <a:cs typeface="Arial" panose="020B0604020202020204" pitchFamily="34" charset="0"/>
            </a:endParaRPr>
          </a:p>
          <a:p>
            <a:pPr marL="285750" indent="-285750" algn="just">
              <a:buFont typeface="Arial" panose="020B0604020202020204" pitchFamily="34" charset="0"/>
              <a:buChar char="•"/>
            </a:pPr>
            <a:r>
              <a:rPr lang="es-ES" sz="1600" i="1" u="sng" dirty="0">
                <a:solidFill>
                  <a:schemeClr val="tx1">
                    <a:lumMod val="65000"/>
                    <a:lumOff val="35000"/>
                  </a:schemeClr>
                </a:solidFill>
                <a:latin typeface="Arial" panose="020B0604020202020204" pitchFamily="34" charset="0"/>
                <a:ea typeface="Arial" charset="0"/>
                <a:cs typeface="Arial" panose="020B0604020202020204" pitchFamily="34" charset="0"/>
              </a:rPr>
              <a:t>Se solicita al máximo </a:t>
            </a:r>
            <a:r>
              <a:rPr lang="es-ES" sz="1600" i="1" u="sng" dirty="0" err="1">
                <a:solidFill>
                  <a:schemeClr val="tx1">
                    <a:lumMod val="65000"/>
                    <a:lumOff val="35000"/>
                  </a:schemeClr>
                </a:solidFill>
                <a:latin typeface="Arial" panose="020B0604020202020204" pitchFamily="34" charset="0"/>
                <a:ea typeface="Arial" charset="0"/>
                <a:cs typeface="Arial" panose="020B0604020202020204" pitchFamily="34" charset="0"/>
              </a:rPr>
              <a:t>reaiizar</a:t>
            </a:r>
            <a:r>
              <a:rPr lang="es-ES" sz="1600" i="1" u="sng" dirty="0">
                <a:solidFill>
                  <a:schemeClr val="tx1">
                    <a:lumMod val="65000"/>
                    <a:lumOff val="35000"/>
                  </a:schemeClr>
                </a:solidFill>
                <a:latin typeface="Arial" panose="020B0604020202020204" pitchFamily="34" charset="0"/>
                <a:ea typeface="Arial" charset="0"/>
                <a:cs typeface="Arial" panose="020B0604020202020204" pitchFamily="34" charset="0"/>
              </a:rPr>
              <a:t> las operaciones electrónicas para confianza y seguridad de los recursos.</a:t>
            </a:r>
          </a:p>
          <a:p>
            <a:pPr marL="285750" indent="-285750" algn="just">
              <a:buFont typeface="Arial" panose="020B0604020202020204" pitchFamily="34" charset="0"/>
              <a:buChar char="•"/>
            </a:pPr>
            <a:r>
              <a:rPr lang="es-ES" sz="1600" i="1" u="sng" dirty="0">
                <a:solidFill>
                  <a:schemeClr val="tx1">
                    <a:lumMod val="65000"/>
                    <a:lumOff val="35000"/>
                  </a:schemeClr>
                </a:solidFill>
                <a:latin typeface="Arial" panose="020B0604020202020204" pitchFamily="34" charset="0"/>
                <a:ea typeface="Arial" charset="0"/>
                <a:cs typeface="Arial" panose="020B0604020202020204" pitchFamily="34" charset="0"/>
              </a:rPr>
              <a:t>Situaciones específicas donde no sea posible hacerlo es posible hacerlo es posible buscar alternativa</a:t>
            </a:r>
          </a:p>
          <a:p>
            <a:pPr marL="285750" indent="-285750" algn="just">
              <a:buFont typeface="Arial" panose="020B0604020202020204" pitchFamily="34" charset="0"/>
              <a:buChar char="•"/>
            </a:pPr>
            <a:r>
              <a:rPr lang="es-ES" sz="1600" i="1" u="sng" dirty="0">
                <a:solidFill>
                  <a:schemeClr val="tx1">
                    <a:lumMod val="65000"/>
                    <a:lumOff val="35000"/>
                  </a:schemeClr>
                </a:solidFill>
                <a:latin typeface="Arial" panose="020B0604020202020204" pitchFamily="34" charset="0"/>
                <a:ea typeface="Arial" charset="0"/>
                <a:cs typeface="Arial" panose="020B0604020202020204" pitchFamily="34" charset="0"/>
              </a:rPr>
              <a:t>El reporte en el SIFSE es obligatorio y no negociable. </a:t>
            </a:r>
            <a:endParaRPr lang="es-ES_tradnl" sz="1600" u="sng" dirty="0">
              <a:solidFill>
                <a:schemeClr val="tx1">
                  <a:lumMod val="65000"/>
                  <a:lumOff val="35000"/>
                </a:schemeClr>
              </a:solidFill>
              <a:latin typeface="Arial" panose="020B0604020202020204" pitchFamily="34" charset="0"/>
              <a:ea typeface="Arial" charset="0"/>
              <a:cs typeface="Arial" panose="020B0604020202020204" pitchFamily="34" charset="0"/>
            </a:endParaRPr>
          </a:p>
        </p:txBody>
      </p:sp>
      <p:pic>
        <p:nvPicPr>
          <p:cNvPr id="12" name="Imagen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9572" y="6092405"/>
            <a:ext cx="4372428" cy="625790"/>
          </a:xfrm>
          <a:prstGeom prst="rect">
            <a:avLst/>
          </a:prstGeom>
        </p:spPr>
      </p:pic>
    </p:spTree>
    <p:extLst>
      <p:ext uri="{BB962C8B-B14F-4D97-AF65-F5344CB8AC3E}">
        <p14:creationId xmlns:p14="http://schemas.microsoft.com/office/powerpoint/2010/main" val="2872191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735"/>
            <a:ext cx="1579418" cy="6876735"/>
          </a:xfrm>
        </p:spPr>
      </p:pic>
      <p:sp>
        <p:nvSpPr>
          <p:cNvPr id="5" name="CuadroTexto 4"/>
          <p:cNvSpPr txBox="1"/>
          <p:nvPr/>
        </p:nvSpPr>
        <p:spPr>
          <a:xfrm>
            <a:off x="935215" y="361871"/>
            <a:ext cx="9861995" cy="523220"/>
          </a:xfrm>
          <a:prstGeom prst="rect">
            <a:avLst/>
          </a:prstGeom>
          <a:noFill/>
        </p:spPr>
        <p:txBody>
          <a:bodyPr wrap="none" rtlCol="0">
            <a:spAutoFit/>
          </a:bodyPr>
          <a:lstStyle/>
          <a:p>
            <a:r>
              <a:rPr lang="es-ES_tradnl" sz="2800" b="1" dirty="0">
                <a:solidFill>
                  <a:srgbClr val="052E51"/>
                </a:solidFill>
                <a:latin typeface="Arial" charset="0"/>
                <a:ea typeface="Arial" charset="0"/>
                <a:cs typeface="Arial" charset="0"/>
              </a:rPr>
              <a:t>Resolución 660 de 2018 “cuentas maestras pagadoras”</a:t>
            </a:r>
          </a:p>
        </p:txBody>
      </p:sp>
      <p:pic>
        <p:nvPicPr>
          <p:cNvPr id="12" name="Imagen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9572" y="6092405"/>
            <a:ext cx="4372428" cy="625790"/>
          </a:xfrm>
          <a:prstGeom prst="rect">
            <a:avLst/>
          </a:prstGeom>
        </p:spPr>
      </p:pic>
      <p:sp>
        <p:nvSpPr>
          <p:cNvPr id="2" name="CuadroTexto 1">
            <a:extLst>
              <a:ext uri="{FF2B5EF4-FFF2-40B4-BE49-F238E27FC236}">
                <a16:creationId xmlns:a16="http://schemas.microsoft.com/office/drawing/2014/main" id="{7B5A2477-E62B-4527-98C6-364BC161498E}"/>
              </a:ext>
            </a:extLst>
          </p:cNvPr>
          <p:cNvSpPr txBox="1"/>
          <p:nvPr/>
        </p:nvSpPr>
        <p:spPr>
          <a:xfrm>
            <a:off x="1223889" y="1069144"/>
            <a:ext cx="10943702" cy="1754326"/>
          </a:xfrm>
          <a:prstGeom prst="rect">
            <a:avLst/>
          </a:prstGeom>
          <a:noFill/>
        </p:spPr>
        <p:txBody>
          <a:bodyPr wrap="none" rtlCol="0">
            <a:spAutoFit/>
          </a:bodyPr>
          <a:lstStyle/>
          <a:p>
            <a:r>
              <a:rPr lang="es-ES" dirty="0"/>
              <a:t>Definición: Son productos bancarios específicamente </a:t>
            </a:r>
            <a:r>
              <a:rPr lang="es-ES" b="1" u="sng" dirty="0"/>
              <a:t>diseñados para realizar exclusivamente operaciones de pago</a:t>
            </a:r>
          </a:p>
          <a:p>
            <a:r>
              <a:rPr lang="es-ES" b="1" u="sng" dirty="0"/>
              <a:t>por botón PSE. </a:t>
            </a:r>
          </a:p>
          <a:p>
            <a:endParaRPr lang="es-ES" dirty="0"/>
          </a:p>
          <a:p>
            <a:r>
              <a:rPr lang="es-ES" dirty="0"/>
              <a:t>Deben ser</a:t>
            </a:r>
            <a:r>
              <a:rPr lang="es-ES" b="1" u="sng" dirty="0"/>
              <a:t> cuentas de ahorro</a:t>
            </a:r>
          </a:p>
          <a:p>
            <a:endParaRPr lang="es-ES" b="1" u="sng" dirty="0"/>
          </a:p>
          <a:p>
            <a:r>
              <a:rPr lang="es-ES" dirty="0"/>
              <a:t>Es una cuenta </a:t>
            </a:r>
            <a:r>
              <a:rPr lang="es-ES" b="1" u="sng" dirty="0"/>
              <a:t>complementaria </a:t>
            </a:r>
            <a:r>
              <a:rPr lang="es-ES" dirty="0"/>
              <a:t>a la cuenta maestra</a:t>
            </a:r>
            <a:endParaRPr lang="es-CO" dirty="0"/>
          </a:p>
        </p:txBody>
      </p:sp>
      <p:sp>
        <p:nvSpPr>
          <p:cNvPr id="3" name="Rectángulo: esquinas redondeadas 2">
            <a:extLst>
              <a:ext uri="{FF2B5EF4-FFF2-40B4-BE49-F238E27FC236}">
                <a16:creationId xmlns:a16="http://schemas.microsoft.com/office/drawing/2014/main" id="{5908DD1C-50A8-4767-9783-39887EF60DA7}"/>
              </a:ext>
            </a:extLst>
          </p:cNvPr>
          <p:cNvSpPr/>
          <p:nvPr/>
        </p:nvSpPr>
        <p:spPr>
          <a:xfrm>
            <a:off x="1814732" y="2947041"/>
            <a:ext cx="1378634" cy="703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Cuenta </a:t>
            </a:r>
          </a:p>
          <a:p>
            <a:pPr algn="ctr"/>
            <a:r>
              <a:rPr lang="es-ES" dirty="0">
                <a:solidFill>
                  <a:schemeClr val="bg1"/>
                </a:solidFill>
              </a:rPr>
              <a:t>PS nomina</a:t>
            </a:r>
            <a:endParaRPr lang="es-CO" dirty="0">
              <a:solidFill>
                <a:schemeClr val="bg1"/>
              </a:solidFill>
            </a:endParaRPr>
          </a:p>
        </p:txBody>
      </p:sp>
      <p:sp>
        <p:nvSpPr>
          <p:cNvPr id="9" name="Rectángulo: esquinas redondeadas 8">
            <a:extLst>
              <a:ext uri="{FF2B5EF4-FFF2-40B4-BE49-F238E27FC236}">
                <a16:creationId xmlns:a16="http://schemas.microsoft.com/office/drawing/2014/main" id="{E6CEF7A4-1AA1-4FD3-8A5D-11977937BCBF}"/>
              </a:ext>
            </a:extLst>
          </p:cNvPr>
          <p:cNvSpPr/>
          <p:nvPr/>
        </p:nvSpPr>
        <p:spPr>
          <a:xfrm>
            <a:off x="4041478" y="3516336"/>
            <a:ext cx="3076774" cy="2520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CADA CUENTA MAESTRA DEBERA TENER SU PROPIA CUENTA PAGADORA COMPLEMENTARIA. </a:t>
            </a:r>
            <a:endParaRPr lang="es-CO" dirty="0"/>
          </a:p>
        </p:txBody>
      </p:sp>
      <p:sp>
        <p:nvSpPr>
          <p:cNvPr id="13" name="Rectángulo: esquinas redondeadas 12">
            <a:extLst>
              <a:ext uri="{FF2B5EF4-FFF2-40B4-BE49-F238E27FC236}">
                <a16:creationId xmlns:a16="http://schemas.microsoft.com/office/drawing/2014/main" id="{67E81E10-DDD0-4F89-9AC0-64C8DE318147}"/>
              </a:ext>
            </a:extLst>
          </p:cNvPr>
          <p:cNvSpPr/>
          <p:nvPr/>
        </p:nvSpPr>
        <p:spPr>
          <a:xfrm>
            <a:off x="1840096" y="6092405"/>
            <a:ext cx="1364566" cy="703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Cuenta </a:t>
            </a:r>
          </a:p>
          <a:p>
            <a:pPr algn="ctr"/>
            <a:r>
              <a:rPr lang="es-ES" dirty="0">
                <a:solidFill>
                  <a:schemeClr val="bg1"/>
                </a:solidFill>
              </a:rPr>
              <a:t>Gratuidad</a:t>
            </a:r>
            <a:endParaRPr lang="es-CO" dirty="0">
              <a:solidFill>
                <a:schemeClr val="bg1"/>
              </a:solidFill>
            </a:endParaRPr>
          </a:p>
        </p:txBody>
      </p:sp>
      <p:sp>
        <p:nvSpPr>
          <p:cNvPr id="14" name="Rectángulo: esquinas redondeadas 13">
            <a:extLst>
              <a:ext uri="{FF2B5EF4-FFF2-40B4-BE49-F238E27FC236}">
                <a16:creationId xmlns:a16="http://schemas.microsoft.com/office/drawing/2014/main" id="{C389512D-1B05-48AE-99EA-81DD244B3C64}"/>
              </a:ext>
            </a:extLst>
          </p:cNvPr>
          <p:cNvSpPr/>
          <p:nvPr/>
        </p:nvSpPr>
        <p:spPr>
          <a:xfrm>
            <a:off x="1721449" y="4546931"/>
            <a:ext cx="1579418" cy="703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Cuenta cancelaciones</a:t>
            </a:r>
            <a:endParaRPr lang="es-CO" dirty="0">
              <a:solidFill>
                <a:schemeClr val="bg1"/>
              </a:solidFill>
            </a:endParaRPr>
          </a:p>
        </p:txBody>
      </p:sp>
      <p:sp>
        <p:nvSpPr>
          <p:cNvPr id="15" name="Rectángulo: esquinas redondeadas 14">
            <a:extLst>
              <a:ext uri="{FF2B5EF4-FFF2-40B4-BE49-F238E27FC236}">
                <a16:creationId xmlns:a16="http://schemas.microsoft.com/office/drawing/2014/main" id="{85DDA249-2315-44CA-B361-5676AD7593CB}"/>
              </a:ext>
            </a:extLst>
          </p:cNvPr>
          <p:cNvSpPr/>
          <p:nvPr/>
        </p:nvSpPr>
        <p:spPr>
          <a:xfrm>
            <a:off x="1814732" y="3744134"/>
            <a:ext cx="1378634" cy="703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Cuenta </a:t>
            </a:r>
          </a:p>
          <a:p>
            <a:pPr algn="ctr"/>
            <a:r>
              <a:rPr lang="es-ES" dirty="0">
                <a:solidFill>
                  <a:schemeClr val="bg1"/>
                </a:solidFill>
              </a:rPr>
              <a:t>PS OTROS</a:t>
            </a:r>
            <a:endParaRPr lang="es-CO" dirty="0">
              <a:solidFill>
                <a:schemeClr val="bg1"/>
              </a:solidFill>
            </a:endParaRPr>
          </a:p>
        </p:txBody>
      </p:sp>
      <p:sp>
        <p:nvSpPr>
          <p:cNvPr id="8" name="Cerrar llave 7">
            <a:extLst>
              <a:ext uri="{FF2B5EF4-FFF2-40B4-BE49-F238E27FC236}">
                <a16:creationId xmlns:a16="http://schemas.microsoft.com/office/drawing/2014/main" id="{5C24D2D3-7CEA-47E8-AE82-52C6D8222779}"/>
              </a:ext>
            </a:extLst>
          </p:cNvPr>
          <p:cNvSpPr/>
          <p:nvPr/>
        </p:nvSpPr>
        <p:spPr>
          <a:xfrm>
            <a:off x="3223846" y="3021622"/>
            <a:ext cx="385370" cy="37741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6" name="Rectángulo: esquinas redondeadas 15">
            <a:extLst>
              <a:ext uri="{FF2B5EF4-FFF2-40B4-BE49-F238E27FC236}">
                <a16:creationId xmlns:a16="http://schemas.microsoft.com/office/drawing/2014/main" id="{8BFDD183-E0A3-47DA-817C-D7987E2EFDFA}"/>
              </a:ext>
            </a:extLst>
          </p:cNvPr>
          <p:cNvSpPr/>
          <p:nvPr/>
        </p:nvSpPr>
        <p:spPr>
          <a:xfrm>
            <a:off x="1828800" y="5333852"/>
            <a:ext cx="1364566" cy="703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Cuenta Calidad M</a:t>
            </a:r>
            <a:endParaRPr lang="es-CO" dirty="0">
              <a:solidFill>
                <a:schemeClr val="bg1"/>
              </a:solidFill>
            </a:endParaRPr>
          </a:p>
        </p:txBody>
      </p:sp>
      <p:sp>
        <p:nvSpPr>
          <p:cNvPr id="17" name="Rectángulo redondeado 4">
            <a:extLst>
              <a:ext uri="{FF2B5EF4-FFF2-40B4-BE49-F238E27FC236}">
                <a16:creationId xmlns:a16="http://schemas.microsoft.com/office/drawing/2014/main" id="{B516B222-D4E0-4B61-9FAC-678E7FE55DC9}"/>
              </a:ext>
            </a:extLst>
          </p:cNvPr>
          <p:cNvSpPr/>
          <p:nvPr/>
        </p:nvSpPr>
        <p:spPr>
          <a:xfrm>
            <a:off x="7756243" y="3415477"/>
            <a:ext cx="136815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Cuenta maestra</a:t>
            </a:r>
            <a:endParaRPr lang="es-ES" dirty="0"/>
          </a:p>
        </p:txBody>
      </p:sp>
      <p:sp>
        <p:nvSpPr>
          <p:cNvPr id="18" name="Flecha abajo 6">
            <a:extLst>
              <a:ext uri="{FF2B5EF4-FFF2-40B4-BE49-F238E27FC236}">
                <a16:creationId xmlns:a16="http://schemas.microsoft.com/office/drawing/2014/main" id="{BF6ACABD-08DD-447D-8269-3218D6765E25}"/>
              </a:ext>
            </a:extLst>
          </p:cNvPr>
          <p:cNvSpPr/>
          <p:nvPr/>
        </p:nvSpPr>
        <p:spPr>
          <a:xfrm rot="16200000">
            <a:off x="9514521" y="3243072"/>
            <a:ext cx="288032" cy="9581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redondeado 18">
            <a:extLst>
              <a:ext uri="{FF2B5EF4-FFF2-40B4-BE49-F238E27FC236}">
                <a16:creationId xmlns:a16="http://schemas.microsoft.com/office/drawing/2014/main" id="{A8DDC197-0153-4E4E-9E91-76F2D9AED9EB}"/>
              </a:ext>
            </a:extLst>
          </p:cNvPr>
          <p:cNvSpPr/>
          <p:nvPr/>
        </p:nvSpPr>
        <p:spPr>
          <a:xfrm>
            <a:off x="10192679" y="3415477"/>
            <a:ext cx="1368152" cy="6480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Cuenta Pagadora</a:t>
            </a:r>
            <a:endParaRPr lang="es-ES" dirty="0"/>
          </a:p>
        </p:txBody>
      </p:sp>
      <p:sp>
        <p:nvSpPr>
          <p:cNvPr id="20" name="CuadroTexto 19">
            <a:extLst>
              <a:ext uri="{FF2B5EF4-FFF2-40B4-BE49-F238E27FC236}">
                <a16:creationId xmlns:a16="http://schemas.microsoft.com/office/drawing/2014/main" id="{63526487-A8B4-466E-9E15-A4CDDD977189}"/>
              </a:ext>
            </a:extLst>
          </p:cNvPr>
          <p:cNvSpPr txBox="1"/>
          <p:nvPr/>
        </p:nvSpPr>
        <p:spPr>
          <a:xfrm>
            <a:off x="9147291" y="3246200"/>
            <a:ext cx="1123349" cy="338554"/>
          </a:xfrm>
          <a:prstGeom prst="rect">
            <a:avLst/>
          </a:prstGeom>
          <a:noFill/>
        </p:spPr>
        <p:txBody>
          <a:bodyPr wrap="square" rtlCol="0">
            <a:spAutoFit/>
          </a:bodyPr>
          <a:lstStyle/>
          <a:p>
            <a:r>
              <a:rPr lang="es-CO" sz="1600" b="1" dirty="0"/>
              <a:t>Traslada $</a:t>
            </a:r>
            <a:endParaRPr lang="es-ES" sz="1600" b="1" dirty="0"/>
          </a:p>
        </p:txBody>
      </p:sp>
      <p:sp>
        <p:nvSpPr>
          <p:cNvPr id="21" name="Flecha abajo 21">
            <a:extLst>
              <a:ext uri="{FF2B5EF4-FFF2-40B4-BE49-F238E27FC236}">
                <a16:creationId xmlns:a16="http://schemas.microsoft.com/office/drawing/2014/main" id="{AF5FED5B-340F-4E52-BA25-269F64671E5D}"/>
              </a:ext>
            </a:extLst>
          </p:cNvPr>
          <p:cNvSpPr/>
          <p:nvPr/>
        </p:nvSpPr>
        <p:spPr>
          <a:xfrm>
            <a:off x="10732739" y="4219936"/>
            <a:ext cx="288032" cy="4988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Rectángulo redondeado 25">
            <a:extLst>
              <a:ext uri="{FF2B5EF4-FFF2-40B4-BE49-F238E27FC236}">
                <a16:creationId xmlns:a16="http://schemas.microsoft.com/office/drawing/2014/main" id="{7FCF776F-34A3-4C61-85FB-3AF3A3D071CF}"/>
              </a:ext>
            </a:extLst>
          </p:cNvPr>
          <p:cNvSpPr/>
          <p:nvPr/>
        </p:nvSpPr>
        <p:spPr>
          <a:xfrm>
            <a:off x="10252353" y="4989208"/>
            <a:ext cx="1368152" cy="64807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Tercero Receptor </a:t>
            </a:r>
            <a:endParaRPr lang="es-ES" dirty="0"/>
          </a:p>
        </p:txBody>
      </p:sp>
      <p:pic>
        <p:nvPicPr>
          <p:cNvPr id="23" name="Imagen 22">
            <a:extLst>
              <a:ext uri="{FF2B5EF4-FFF2-40B4-BE49-F238E27FC236}">
                <a16:creationId xmlns:a16="http://schemas.microsoft.com/office/drawing/2014/main" id="{AE95C10E-1412-461A-AC7C-FE14F9C59D53}"/>
              </a:ext>
            </a:extLst>
          </p:cNvPr>
          <p:cNvPicPr>
            <a:picLocks noChangeAspect="1"/>
          </p:cNvPicPr>
          <p:nvPr/>
        </p:nvPicPr>
        <p:blipFill>
          <a:blip r:embed="rId4"/>
          <a:stretch>
            <a:fillRect/>
          </a:stretch>
        </p:blipFill>
        <p:spPr>
          <a:xfrm>
            <a:off x="9235912" y="4233201"/>
            <a:ext cx="1464568" cy="485536"/>
          </a:xfrm>
          <a:prstGeom prst="rect">
            <a:avLst/>
          </a:prstGeom>
        </p:spPr>
      </p:pic>
      <p:sp>
        <p:nvSpPr>
          <p:cNvPr id="6" name="CuadroTexto 5">
            <a:extLst>
              <a:ext uri="{FF2B5EF4-FFF2-40B4-BE49-F238E27FC236}">
                <a16:creationId xmlns:a16="http://schemas.microsoft.com/office/drawing/2014/main" id="{C137671D-179F-4E52-BB68-09F4832CEB3C}"/>
              </a:ext>
            </a:extLst>
          </p:cNvPr>
          <p:cNvSpPr txBox="1"/>
          <p:nvPr/>
        </p:nvSpPr>
        <p:spPr>
          <a:xfrm>
            <a:off x="3540832" y="6149459"/>
            <a:ext cx="3796937" cy="738664"/>
          </a:xfrm>
          <a:prstGeom prst="rect">
            <a:avLst/>
          </a:prstGeom>
          <a:noFill/>
        </p:spPr>
        <p:txBody>
          <a:bodyPr wrap="none" rtlCol="0">
            <a:spAutoFit/>
          </a:bodyPr>
          <a:lstStyle/>
          <a:p>
            <a:r>
              <a:rPr lang="es-ES" sz="1400" i="1" dirty="0"/>
              <a:t>Para el proceso de pago de impuestos nacionales </a:t>
            </a:r>
          </a:p>
          <a:p>
            <a:r>
              <a:rPr lang="es-ES" sz="1400" i="1" dirty="0"/>
              <a:t>(DIAN) se realizará una revisión para generar un </a:t>
            </a:r>
          </a:p>
          <a:p>
            <a:r>
              <a:rPr lang="es-ES" sz="1400" i="1" dirty="0"/>
              <a:t>instructivo</a:t>
            </a:r>
          </a:p>
        </p:txBody>
      </p:sp>
    </p:spTree>
    <p:extLst>
      <p:ext uri="{BB962C8B-B14F-4D97-AF65-F5344CB8AC3E}">
        <p14:creationId xmlns:p14="http://schemas.microsoft.com/office/powerpoint/2010/main" val="26821303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39B0F7833BAE544A0151DC8E911FE8A" ma:contentTypeVersion="0" ma:contentTypeDescription="Crear nuevo documento." ma:contentTypeScope="" ma:versionID="1ee68485b40aea4d59cbd84f7c718a1f">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FD6EC4-A272-49DC-8482-FAE6A5B409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8F584E1-A0C7-4462-8126-FDDBE47A514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887E077-7E4D-4890-9769-B2B5853967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1964</TotalTime>
  <Words>479</Words>
  <Application>Microsoft Office PowerPoint</Application>
  <PresentationFormat>Panorámica</PresentationFormat>
  <Paragraphs>74</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Camila Rodriguez Roa</dc:creator>
  <cp:lastModifiedBy>fernando morales martinez</cp:lastModifiedBy>
  <cp:revision>38</cp:revision>
  <dcterms:created xsi:type="dcterms:W3CDTF">2017-09-05T16:51:38Z</dcterms:created>
  <dcterms:modified xsi:type="dcterms:W3CDTF">2018-04-23T19:57:50Z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0x010100D39B0F7833BAE544A0151DC8E911FE8A</vt:lpwstr>
  </property>
</Properties>
</file>