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2772"/>
    <a:srgbClr val="195D92"/>
    <a:srgbClr val="263E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1"/>
    <p:restoredTop sz="94701"/>
  </p:normalViewPr>
  <p:slideViewPr>
    <p:cSldViewPr snapToGrid="0" snapToObjects="1">
      <p:cViewPr>
        <p:scale>
          <a:sx n="80" d="100"/>
          <a:sy n="80" d="100"/>
        </p:scale>
        <p:origin x="-84" y="-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BF5067-53C7-4ECE-BA9C-31F6E41A1381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383B714F-D59B-40A5-95C9-F2964669BAF4}">
      <dgm:prSet phldrT="[Texto]" custT="1"/>
      <dgm:spPr>
        <a:noFill/>
      </dgm:spPr>
      <dgm:t>
        <a:bodyPr/>
        <a:lstStyle/>
        <a:p>
          <a:pPr marL="0" lvl="0" indent="0" algn="ctr" defTabSz="533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Arial" charset="0"/>
              <a:ea typeface="Arial" charset="0"/>
              <a:cs typeface="Arial" charset="0"/>
            </a:rPr>
            <a:t>Ministerio de Educación</a:t>
          </a:r>
          <a:endParaRPr lang="es-CO" sz="1400" b="1" kern="1200" dirty="0">
            <a:latin typeface="Arial" charset="0"/>
            <a:ea typeface="Arial" charset="0"/>
            <a:cs typeface="Arial" charset="0"/>
          </a:endParaRPr>
        </a:p>
      </dgm:t>
    </dgm:pt>
    <dgm:pt modelId="{1D3F16D7-FE7B-4557-932C-1C88223CB880}" type="parTrans" cxnId="{26FBBD74-72AA-4F72-B2E3-B4854EB40608}">
      <dgm:prSet/>
      <dgm:spPr/>
      <dgm:t>
        <a:bodyPr/>
        <a:lstStyle/>
        <a:p>
          <a:endParaRPr lang="es-CO"/>
        </a:p>
      </dgm:t>
    </dgm:pt>
    <dgm:pt modelId="{1C212412-72AD-4BA1-9A2B-ED233C85F7E9}" type="sibTrans" cxnId="{26FBBD74-72AA-4F72-B2E3-B4854EB40608}">
      <dgm:prSet/>
      <dgm:spPr>
        <a:solidFill>
          <a:schemeClr val="bg1"/>
        </a:solidFill>
      </dgm:spPr>
      <dgm:t>
        <a:bodyPr/>
        <a:lstStyle/>
        <a:p>
          <a:endParaRPr lang="es-CO"/>
        </a:p>
      </dgm:t>
    </dgm:pt>
    <dgm:pt modelId="{540D6E7F-5BD8-4AD4-8427-F92E56A52066}">
      <dgm:prSet phldrT="[Texto]" custT="1"/>
      <dgm:spPr>
        <a:noFill/>
      </dgm:spPr>
      <dgm:t>
        <a:bodyPr/>
        <a:lstStyle/>
        <a:p>
          <a:pPr marL="0" lvl="0" indent="0" algn="ctr" defTabSz="533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i="0" kern="1200" dirty="0">
              <a:latin typeface="Arial" charset="0"/>
              <a:ea typeface="Arial" charset="0"/>
              <a:cs typeface="Arial" charset="0"/>
            </a:rPr>
            <a:t>Secretarias de Educación</a:t>
          </a:r>
          <a:endParaRPr lang="es-CO" sz="1400" b="1" i="0" kern="1200" dirty="0">
            <a:latin typeface="Arial" charset="0"/>
            <a:ea typeface="Arial" charset="0"/>
            <a:cs typeface="Arial" charset="0"/>
          </a:endParaRPr>
        </a:p>
      </dgm:t>
    </dgm:pt>
    <dgm:pt modelId="{DC6AC37E-03E4-40EE-8372-73F33CE1A44B}" type="parTrans" cxnId="{A2B734BB-906A-4CAB-8136-6DFA93D2FB44}">
      <dgm:prSet/>
      <dgm:spPr/>
      <dgm:t>
        <a:bodyPr/>
        <a:lstStyle/>
        <a:p>
          <a:endParaRPr lang="es-CO"/>
        </a:p>
      </dgm:t>
    </dgm:pt>
    <dgm:pt modelId="{98D4251F-1F5C-4A6B-A1BD-9811B3B6D1CF}" type="sibTrans" cxnId="{A2B734BB-906A-4CAB-8136-6DFA93D2FB44}">
      <dgm:prSet/>
      <dgm:spPr>
        <a:solidFill>
          <a:schemeClr val="bg1"/>
        </a:solidFill>
      </dgm:spPr>
      <dgm:t>
        <a:bodyPr/>
        <a:lstStyle/>
        <a:p>
          <a:endParaRPr lang="es-CO"/>
        </a:p>
      </dgm:t>
    </dgm:pt>
    <dgm:pt modelId="{2F9D497F-1352-4865-86BC-228EC195531A}">
      <dgm:prSet/>
      <dgm:spPr/>
      <dgm:t>
        <a:bodyPr/>
        <a:lstStyle/>
        <a:p>
          <a:endParaRPr lang="es-CO"/>
        </a:p>
      </dgm:t>
    </dgm:pt>
    <dgm:pt modelId="{71FCAA3A-E48A-4EA9-8AE7-5D455FFAB646}" type="parTrans" cxnId="{C58FEF09-0768-4C2D-96FE-C085E74F4912}">
      <dgm:prSet/>
      <dgm:spPr/>
      <dgm:t>
        <a:bodyPr/>
        <a:lstStyle/>
        <a:p>
          <a:endParaRPr lang="es-CO"/>
        </a:p>
      </dgm:t>
    </dgm:pt>
    <dgm:pt modelId="{52614F14-445A-4A5F-B128-E6577BF20219}" type="sibTrans" cxnId="{C58FEF09-0768-4C2D-96FE-C085E74F4912}">
      <dgm:prSet/>
      <dgm:spPr/>
      <dgm:t>
        <a:bodyPr/>
        <a:lstStyle/>
        <a:p>
          <a:endParaRPr lang="es-CO"/>
        </a:p>
      </dgm:t>
    </dgm:pt>
    <dgm:pt modelId="{2D20CA1D-394B-4151-84BD-4D705EA62F1A}">
      <dgm:prSet phldrT="[Texto]" custT="1"/>
      <dgm:spPr>
        <a:noFill/>
      </dgm:spPr>
      <dgm:t>
        <a:bodyPr/>
        <a:lstStyle/>
        <a:p>
          <a:pPr marL="0" algn="ctr" defTabSz="914400" rtl="0" eaLnBrk="1" latinLnBrk="0" hangingPunct="1"/>
          <a:r>
            <a:rPr lang="es-ES" sz="1400" b="1" kern="1200" dirty="0">
              <a:latin typeface="Arial" charset="0"/>
              <a:ea typeface="Arial" charset="0"/>
              <a:cs typeface="Arial" charset="0"/>
            </a:rPr>
            <a:t>Establecimientos Educativos</a:t>
          </a:r>
          <a:endParaRPr lang="es-CO" sz="1400" b="1" kern="1200" dirty="0">
            <a:latin typeface="Arial" charset="0"/>
            <a:ea typeface="Arial" charset="0"/>
            <a:cs typeface="Arial" charset="0"/>
          </a:endParaRPr>
        </a:p>
      </dgm:t>
    </dgm:pt>
    <dgm:pt modelId="{052FCA59-2D8E-49B3-86AE-6FAF1B7B2BB5}" type="sibTrans" cxnId="{76F8AB28-2D66-4896-A1B7-24CE5F285FA9}">
      <dgm:prSet/>
      <dgm:spPr>
        <a:solidFill>
          <a:schemeClr val="bg1"/>
        </a:solidFill>
      </dgm:spPr>
      <dgm:t>
        <a:bodyPr/>
        <a:lstStyle/>
        <a:p>
          <a:endParaRPr lang="es-CO"/>
        </a:p>
      </dgm:t>
    </dgm:pt>
    <dgm:pt modelId="{37C2025B-14C1-4671-AF0B-7AAB4187737C}" type="parTrans" cxnId="{76F8AB28-2D66-4896-A1B7-24CE5F285FA9}">
      <dgm:prSet/>
      <dgm:spPr/>
      <dgm:t>
        <a:bodyPr/>
        <a:lstStyle/>
        <a:p>
          <a:endParaRPr lang="es-CO"/>
        </a:p>
      </dgm:t>
    </dgm:pt>
    <dgm:pt modelId="{1EE9A685-9884-654C-8890-FDE1E771937D}">
      <dgm:prSet/>
      <dgm:spPr/>
      <dgm:t>
        <a:bodyPr/>
        <a:lstStyle/>
        <a:p>
          <a:endParaRPr lang="es-CO" dirty="0"/>
        </a:p>
      </dgm:t>
    </dgm:pt>
    <dgm:pt modelId="{94EE42E0-6414-5748-9FF9-2A751D52F5DC}" type="parTrans" cxnId="{037B5D0B-10B0-C64C-858B-C7902273F70D}">
      <dgm:prSet/>
      <dgm:spPr/>
      <dgm:t>
        <a:bodyPr/>
        <a:lstStyle/>
        <a:p>
          <a:endParaRPr lang="es-ES_tradnl"/>
        </a:p>
      </dgm:t>
    </dgm:pt>
    <dgm:pt modelId="{9398C1E4-0253-0C46-B3BE-28E42D34B2AB}" type="sibTrans" cxnId="{037B5D0B-10B0-C64C-858B-C7902273F70D}">
      <dgm:prSet/>
      <dgm:spPr/>
      <dgm:t>
        <a:bodyPr/>
        <a:lstStyle/>
        <a:p>
          <a:endParaRPr lang="es-ES_tradnl"/>
        </a:p>
      </dgm:t>
    </dgm:pt>
    <dgm:pt modelId="{E12BE73C-25EB-4A80-93D1-EEE400CEFC57}" type="pres">
      <dgm:prSet presAssocID="{19BF5067-53C7-4ECE-BA9C-31F6E41A1381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D2A6E42-C35E-4008-92B2-99BAB2D9B965}" type="pres">
      <dgm:prSet presAssocID="{383B714F-D59B-40A5-95C9-F2964669BAF4}" presName="gear1" presStyleLbl="node1" presStyleIdx="0" presStyleCnt="3" custLinFactNeighborX="-4037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C674422-2BCA-429A-B793-6B97DB6D9149}" type="pres">
      <dgm:prSet presAssocID="{383B714F-D59B-40A5-95C9-F2964669BAF4}" presName="gear1srcNode" presStyleLbl="node1" presStyleIdx="0" presStyleCnt="3"/>
      <dgm:spPr/>
      <dgm:t>
        <a:bodyPr/>
        <a:lstStyle/>
        <a:p>
          <a:endParaRPr lang="es-ES"/>
        </a:p>
      </dgm:t>
    </dgm:pt>
    <dgm:pt modelId="{D1CFF492-EE65-4A9F-8DCF-D5822B703C11}" type="pres">
      <dgm:prSet presAssocID="{383B714F-D59B-40A5-95C9-F2964669BAF4}" presName="gear1dstNode" presStyleLbl="node1" presStyleIdx="0" presStyleCnt="3"/>
      <dgm:spPr/>
      <dgm:t>
        <a:bodyPr/>
        <a:lstStyle/>
        <a:p>
          <a:endParaRPr lang="es-ES"/>
        </a:p>
      </dgm:t>
    </dgm:pt>
    <dgm:pt modelId="{57D6BCB4-F125-45EF-846D-C367E6BA7D17}" type="pres">
      <dgm:prSet presAssocID="{540D6E7F-5BD8-4AD4-8427-F92E56A52066}" presName="gear2" presStyleLbl="node1" presStyleIdx="1" presStyleCnt="3" custScaleX="96819" custScaleY="96819" custLinFactNeighborX="-8936" custLinFactNeighborY="456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B45AE7-74D6-4314-8F0F-1B9BB3762BDB}" type="pres">
      <dgm:prSet presAssocID="{540D6E7F-5BD8-4AD4-8427-F92E56A52066}" presName="gear2srcNode" presStyleLbl="node1" presStyleIdx="1" presStyleCnt="3"/>
      <dgm:spPr/>
      <dgm:t>
        <a:bodyPr/>
        <a:lstStyle/>
        <a:p>
          <a:endParaRPr lang="es-ES"/>
        </a:p>
      </dgm:t>
    </dgm:pt>
    <dgm:pt modelId="{A035F49E-0BD0-42FA-B9B0-89C4198950C9}" type="pres">
      <dgm:prSet presAssocID="{540D6E7F-5BD8-4AD4-8427-F92E56A52066}" presName="gear2dstNode" presStyleLbl="node1" presStyleIdx="1" presStyleCnt="3"/>
      <dgm:spPr/>
      <dgm:t>
        <a:bodyPr/>
        <a:lstStyle/>
        <a:p>
          <a:endParaRPr lang="es-ES"/>
        </a:p>
      </dgm:t>
    </dgm:pt>
    <dgm:pt modelId="{59ED186D-E240-453A-B5A8-11E9A262F29A}" type="pres">
      <dgm:prSet presAssocID="{2D20CA1D-394B-4151-84BD-4D705EA62F1A}" presName="gear3" presStyleLbl="node1" presStyleIdx="2" presStyleCnt="3" custScaleX="129366" custScaleY="129366" custLinFactNeighborX="2445" custLinFactNeighborY="-4797"/>
      <dgm:spPr/>
      <dgm:t>
        <a:bodyPr/>
        <a:lstStyle/>
        <a:p>
          <a:endParaRPr lang="es-ES"/>
        </a:p>
      </dgm:t>
    </dgm:pt>
    <dgm:pt modelId="{0CB82695-059E-4B92-A2E7-97A9E505819A}" type="pres">
      <dgm:prSet presAssocID="{2D20CA1D-394B-4151-84BD-4D705EA62F1A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5DDB9C-25F6-4062-88AD-DA62849F52A4}" type="pres">
      <dgm:prSet presAssocID="{2D20CA1D-394B-4151-84BD-4D705EA62F1A}" presName="gear3srcNode" presStyleLbl="node1" presStyleIdx="2" presStyleCnt="3"/>
      <dgm:spPr/>
      <dgm:t>
        <a:bodyPr/>
        <a:lstStyle/>
        <a:p>
          <a:endParaRPr lang="es-ES"/>
        </a:p>
      </dgm:t>
    </dgm:pt>
    <dgm:pt modelId="{D6AD2C37-FF86-4F78-A0A8-B995AC52078A}" type="pres">
      <dgm:prSet presAssocID="{2D20CA1D-394B-4151-84BD-4D705EA62F1A}" presName="gear3dstNode" presStyleLbl="node1" presStyleIdx="2" presStyleCnt="3"/>
      <dgm:spPr/>
      <dgm:t>
        <a:bodyPr/>
        <a:lstStyle/>
        <a:p>
          <a:endParaRPr lang="es-ES"/>
        </a:p>
      </dgm:t>
    </dgm:pt>
    <dgm:pt modelId="{3BCC41F0-BA57-475B-8869-1A0044A75F51}" type="pres">
      <dgm:prSet presAssocID="{1C212412-72AD-4BA1-9A2B-ED233C85F7E9}" presName="connector1" presStyleLbl="sibTrans2D1" presStyleIdx="0" presStyleCnt="3" custAng="2122182" custFlipVert="1" custScaleY="102397" custLinFactNeighborX="1881" custLinFactNeighborY="1774"/>
      <dgm:spPr/>
      <dgm:t>
        <a:bodyPr/>
        <a:lstStyle/>
        <a:p>
          <a:endParaRPr lang="es-ES"/>
        </a:p>
      </dgm:t>
    </dgm:pt>
    <dgm:pt modelId="{E7CAD928-F644-4544-9A7A-9A122CED0DF9}" type="pres">
      <dgm:prSet presAssocID="{98D4251F-1F5C-4A6B-A1BD-9811B3B6D1CF}" presName="connector2" presStyleLbl="sibTrans2D1" presStyleIdx="1" presStyleCnt="3"/>
      <dgm:spPr/>
      <dgm:t>
        <a:bodyPr/>
        <a:lstStyle/>
        <a:p>
          <a:endParaRPr lang="es-ES"/>
        </a:p>
      </dgm:t>
    </dgm:pt>
    <dgm:pt modelId="{09AD44D5-BDAE-4E1E-A2D7-4A098E6286A9}" type="pres">
      <dgm:prSet presAssocID="{052FCA59-2D8E-49B3-86AE-6FAF1B7B2BB5}" presName="connector3" presStyleLbl="sibTrans2D1" presStyleIdx="2" presStyleCnt="3" custLinFactNeighborX="-6201" custLinFactNeighborY="-5442"/>
      <dgm:spPr/>
      <dgm:t>
        <a:bodyPr/>
        <a:lstStyle/>
        <a:p>
          <a:endParaRPr lang="es-ES"/>
        </a:p>
      </dgm:t>
    </dgm:pt>
  </dgm:ptLst>
  <dgm:cxnLst>
    <dgm:cxn modelId="{26FBBD74-72AA-4F72-B2E3-B4854EB40608}" srcId="{19BF5067-53C7-4ECE-BA9C-31F6E41A1381}" destId="{383B714F-D59B-40A5-95C9-F2964669BAF4}" srcOrd="0" destOrd="0" parTransId="{1D3F16D7-FE7B-4557-932C-1C88223CB880}" sibTransId="{1C212412-72AD-4BA1-9A2B-ED233C85F7E9}"/>
    <dgm:cxn modelId="{E6EAF2DA-076F-DE43-A7CB-1F47C7D336DD}" type="presOf" srcId="{383B714F-D59B-40A5-95C9-F2964669BAF4}" destId="{5C674422-2BCA-429A-B793-6B97DB6D9149}" srcOrd="1" destOrd="0" presId="urn:microsoft.com/office/officeart/2005/8/layout/gear1"/>
    <dgm:cxn modelId="{C355C0D1-1063-7445-86D6-54880EA70328}" type="presOf" srcId="{2D20CA1D-394B-4151-84BD-4D705EA62F1A}" destId="{59ED186D-E240-453A-B5A8-11E9A262F29A}" srcOrd="0" destOrd="0" presId="urn:microsoft.com/office/officeart/2005/8/layout/gear1"/>
    <dgm:cxn modelId="{A2B734BB-906A-4CAB-8136-6DFA93D2FB44}" srcId="{19BF5067-53C7-4ECE-BA9C-31F6E41A1381}" destId="{540D6E7F-5BD8-4AD4-8427-F92E56A52066}" srcOrd="1" destOrd="0" parTransId="{DC6AC37E-03E4-40EE-8372-73F33CE1A44B}" sibTransId="{98D4251F-1F5C-4A6B-A1BD-9811B3B6D1CF}"/>
    <dgm:cxn modelId="{037B5D0B-10B0-C64C-858B-C7902273F70D}" srcId="{19BF5067-53C7-4ECE-BA9C-31F6E41A1381}" destId="{1EE9A685-9884-654C-8890-FDE1E771937D}" srcOrd="4" destOrd="0" parTransId="{94EE42E0-6414-5748-9FF9-2A751D52F5DC}" sibTransId="{9398C1E4-0253-0C46-B3BE-28E42D34B2AB}"/>
    <dgm:cxn modelId="{03B2D8DE-E6E6-8F4E-ADC8-B45ECA2B089D}" type="presOf" srcId="{540D6E7F-5BD8-4AD4-8427-F92E56A52066}" destId="{A035F49E-0BD0-42FA-B9B0-89C4198950C9}" srcOrd="2" destOrd="0" presId="urn:microsoft.com/office/officeart/2005/8/layout/gear1"/>
    <dgm:cxn modelId="{B7544ABF-7076-C449-AC2B-8EE343552E5C}" type="presOf" srcId="{383B714F-D59B-40A5-95C9-F2964669BAF4}" destId="{DD2A6E42-C35E-4008-92B2-99BAB2D9B965}" srcOrd="0" destOrd="0" presId="urn:microsoft.com/office/officeart/2005/8/layout/gear1"/>
    <dgm:cxn modelId="{3A9BB921-0DE9-944E-9B08-79C4F8D29D4A}" type="presOf" srcId="{540D6E7F-5BD8-4AD4-8427-F92E56A52066}" destId="{CDB45AE7-74D6-4314-8F0F-1B9BB3762BDB}" srcOrd="1" destOrd="0" presId="urn:microsoft.com/office/officeart/2005/8/layout/gear1"/>
    <dgm:cxn modelId="{1CA2AB66-A044-3B42-8E11-D09BF0496000}" type="presOf" srcId="{1C212412-72AD-4BA1-9A2B-ED233C85F7E9}" destId="{3BCC41F0-BA57-475B-8869-1A0044A75F51}" srcOrd="0" destOrd="0" presId="urn:microsoft.com/office/officeart/2005/8/layout/gear1"/>
    <dgm:cxn modelId="{AB2CBFF7-8237-9644-8D45-17CE5F2D6675}" type="presOf" srcId="{2D20CA1D-394B-4151-84BD-4D705EA62F1A}" destId="{D6AD2C37-FF86-4F78-A0A8-B995AC52078A}" srcOrd="3" destOrd="0" presId="urn:microsoft.com/office/officeart/2005/8/layout/gear1"/>
    <dgm:cxn modelId="{A0FEAFC5-8292-1947-A8D2-04E1812F092C}" type="presOf" srcId="{2D20CA1D-394B-4151-84BD-4D705EA62F1A}" destId="{EF5DDB9C-25F6-4062-88AD-DA62849F52A4}" srcOrd="2" destOrd="0" presId="urn:microsoft.com/office/officeart/2005/8/layout/gear1"/>
    <dgm:cxn modelId="{C58FEF09-0768-4C2D-96FE-C085E74F4912}" srcId="{19BF5067-53C7-4ECE-BA9C-31F6E41A1381}" destId="{2F9D497F-1352-4865-86BC-228EC195531A}" srcOrd="3" destOrd="0" parTransId="{71FCAA3A-E48A-4EA9-8AE7-5D455FFAB646}" sibTransId="{52614F14-445A-4A5F-B128-E6577BF20219}"/>
    <dgm:cxn modelId="{B607C524-77B6-E34F-9EB5-B2E7E722B1F3}" type="presOf" srcId="{98D4251F-1F5C-4A6B-A1BD-9811B3B6D1CF}" destId="{E7CAD928-F644-4544-9A7A-9A122CED0DF9}" srcOrd="0" destOrd="0" presId="urn:microsoft.com/office/officeart/2005/8/layout/gear1"/>
    <dgm:cxn modelId="{76F8AB28-2D66-4896-A1B7-24CE5F285FA9}" srcId="{19BF5067-53C7-4ECE-BA9C-31F6E41A1381}" destId="{2D20CA1D-394B-4151-84BD-4D705EA62F1A}" srcOrd="2" destOrd="0" parTransId="{37C2025B-14C1-4671-AF0B-7AAB4187737C}" sibTransId="{052FCA59-2D8E-49B3-86AE-6FAF1B7B2BB5}"/>
    <dgm:cxn modelId="{72F79FE3-BF0B-D14F-A417-9CC5CBA33231}" type="presOf" srcId="{383B714F-D59B-40A5-95C9-F2964669BAF4}" destId="{D1CFF492-EE65-4A9F-8DCF-D5822B703C11}" srcOrd="2" destOrd="0" presId="urn:microsoft.com/office/officeart/2005/8/layout/gear1"/>
    <dgm:cxn modelId="{0AA718A7-3FC6-554E-BB02-9BD824CD8028}" type="presOf" srcId="{052FCA59-2D8E-49B3-86AE-6FAF1B7B2BB5}" destId="{09AD44D5-BDAE-4E1E-A2D7-4A098E6286A9}" srcOrd="0" destOrd="0" presId="urn:microsoft.com/office/officeart/2005/8/layout/gear1"/>
    <dgm:cxn modelId="{9FDF9BB4-3F9B-E54F-8AFD-6881690332DC}" type="presOf" srcId="{2D20CA1D-394B-4151-84BD-4D705EA62F1A}" destId="{0CB82695-059E-4B92-A2E7-97A9E505819A}" srcOrd="1" destOrd="0" presId="urn:microsoft.com/office/officeart/2005/8/layout/gear1"/>
    <dgm:cxn modelId="{D974A1C5-5DA4-8045-A7D5-C0C8414D21B8}" type="presOf" srcId="{540D6E7F-5BD8-4AD4-8427-F92E56A52066}" destId="{57D6BCB4-F125-45EF-846D-C367E6BA7D17}" srcOrd="0" destOrd="0" presId="urn:microsoft.com/office/officeart/2005/8/layout/gear1"/>
    <dgm:cxn modelId="{18B1A806-F687-2E48-9DF2-A376E28EA69D}" type="presOf" srcId="{19BF5067-53C7-4ECE-BA9C-31F6E41A1381}" destId="{E12BE73C-25EB-4A80-93D1-EEE400CEFC57}" srcOrd="0" destOrd="0" presId="urn:microsoft.com/office/officeart/2005/8/layout/gear1"/>
    <dgm:cxn modelId="{7EDE32E6-7B08-F14D-B42B-5CAEADC83810}" type="presParOf" srcId="{E12BE73C-25EB-4A80-93D1-EEE400CEFC57}" destId="{DD2A6E42-C35E-4008-92B2-99BAB2D9B965}" srcOrd="0" destOrd="0" presId="urn:microsoft.com/office/officeart/2005/8/layout/gear1"/>
    <dgm:cxn modelId="{62F69870-0288-9441-B301-CCA3BDFB72F8}" type="presParOf" srcId="{E12BE73C-25EB-4A80-93D1-EEE400CEFC57}" destId="{5C674422-2BCA-429A-B793-6B97DB6D9149}" srcOrd="1" destOrd="0" presId="urn:microsoft.com/office/officeart/2005/8/layout/gear1"/>
    <dgm:cxn modelId="{1FB47FF3-AD4B-BD44-A7E7-DBF95CFB89D0}" type="presParOf" srcId="{E12BE73C-25EB-4A80-93D1-EEE400CEFC57}" destId="{D1CFF492-EE65-4A9F-8DCF-D5822B703C11}" srcOrd="2" destOrd="0" presId="urn:microsoft.com/office/officeart/2005/8/layout/gear1"/>
    <dgm:cxn modelId="{4A38045A-8F53-654D-923F-87D269BA2C9F}" type="presParOf" srcId="{E12BE73C-25EB-4A80-93D1-EEE400CEFC57}" destId="{57D6BCB4-F125-45EF-846D-C367E6BA7D17}" srcOrd="3" destOrd="0" presId="urn:microsoft.com/office/officeart/2005/8/layout/gear1"/>
    <dgm:cxn modelId="{0854F98B-3E39-2441-B0AC-9D16434DFFED}" type="presParOf" srcId="{E12BE73C-25EB-4A80-93D1-EEE400CEFC57}" destId="{CDB45AE7-74D6-4314-8F0F-1B9BB3762BDB}" srcOrd="4" destOrd="0" presId="urn:microsoft.com/office/officeart/2005/8/layout/gear1"/>
    <dgm:cxn modelId="{8B98E360-E1AE-284E-88E7-123B1FDE4F55}" type="presParOf" srcId="{E12BE73C-25EB-4A80-93D1-EEE400CEFC57}" destId="{A035F49E-0BD0-42FA-B9B0-89C4198950C9}" srcOrd="5" destOrd="0" presId="urn:microsoft.com/office/officeart/2005/8/layout/gear1"/>
    <dgm:cxn modelId="{2E37E632-C316-734E-A650-B8BD03A3290A}" type="presParOf" srcId="{E12BE73C-25EB-4A80-93D1-EEE400CEFC57}" destId="{59ED186D-E240-453A-B5A8-11E9A262F29A}" srcOrd="6" destOrd="0" presId="urn:microsoft.com/office/officeart/2005/8/layout/gear1"/>
    <dgm:cxn modelId="{D802E59F-0700-F241-AC5E-EE7E2D5104B0}" type="presParOf" srcId="{E12BE73C-25EB-4A80-93D1-EEE400CEFC57}" destId="{0CB82695-059E-4B92-A2E7-97A9E505819A}" srcOrd="7" destOrd="0" presId="urn:microsoft.com/office/officeart/2005/8/layout/gear1"/>
    <dgm:cxn modelId="{171B8CEC-C60C-214D-B446-F60803018ADA}" type="presParOf" srcId="{E12BE73C-25EB-4A80-93D1-EEE400CEFC57}" destId="{EF5DDB9C-25F6-4062-88AD-DA62849F52A4}" srcOrd="8" destOrd="0" presId="urn:microsoft.com/office/officeart/2005/8/layout/gear1"/>
    <dgm:cxn modelId="{50FB42E4-E1F2-6449-8EF0-EC819326AE64}" type="presParOf" srcId="{E12BE73C-25EB-4A80-93D1-EEE400CEFC57}" destId="{D6AD2C37-FF86-4F78-A0A8-B995AC52078A}" srcOrd="9" destOrd="0" presId="urn:microsoft.com/office/officeart/2005/8/layout/gear1"/>
    <dgm:cxn modelId="{5CDADA45-8668-2742-8E7C-F7D67F6DD824}" type="presParOf" srcId="{E12BE73C-25EB-4A80-93D1-EEE400CEFC57}" destId="{3BCC41F0-BA57-475B-8869-1A0044A75F51}" srcOrd="10" destOrd="0" presId="urn:microsoft.com/office/officeart/2005/8/layout/gear1"/>
    <dgm:cxn modelId="{42FCB15A-AA21-4C4A-AC86-8A8775BA0BDC}" type="presParOf" srcId="{E12BE73C-25EB-4A80-93D1-EEE400CEFC57}" destId="{E7CAD928-F644-4544-9A7A-9A122CED0DF9}" srcOrd="11" destOrd="0" presId="urn:microsoft.com/office/officeart/2005/8/layout/gear1"/>
    <dgm:cxn modelId="{A9285FA3-71F4-A843-8891-2FA310B83475}" type="presParOf" srcId="{E12BE73C-25EB-4A80-93D1-EEE400CEFC57}" destId="{09AD44D5-BDAE-4E1E-A2D7-4A098E6286A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2A6E42-C35E-4008-92B2-99BAB2D9B965}">
      <dsp:nvSpPr>
        <dsp:cNvPr id="0" name=""/>
        <dsp:cNvSpPr/>
      </dsp:nvSpPr>
      <dsp:spPr>
        <a:xfrm>
          <a:off x="3487064" y="2601987"/>
          <a:ext cx="2949252" cy="2949252"/>
        </a:xfrm>
        <a:prstGeom prst="gear9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533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Arial" charset="0"/>
              <a:ea typeface="Arial" charset="0"/>
              <a:cs typeface="Arial" charset="0"/>
            </a:rPr>
            <a:t>Ministerio de Educación</a:t>
          </a:r>
          <a:endParaRPr lang="es-CO" sz="1400" b="1" kern="1200" dirty="0">
            <a:latin typeface="Arial" charset="0"/>
            <a:ea typeface="Arial" charset="0"/>
            <a:cs typeface="Arial" charset="0"/>
          </a:endParaRPr>
        </a:p>
      </dsp:txBody>
      <dsp:txXfrm>
        <a:off x="4079995" y="3292835"/>
        <a:ext cx="1763390" cy="1515977"/>
      </dsp:txXfrm>
    </dsp:sp>
    <dsp:sp modelId="{57D6BCB4-F125-45EF-846D-C367E6BA7D17}">
      <dsp:nvSpPr>
        <dsp:cNvPr id="0" name=""/>
        <dsp:cNvSpPr/>
      </dsp:nvSpPr>
      <dsp:spPr>
        <a:xfrm>
          <a:off x="1732642" y="2036835"/>
          <a:ext cx="2076681" cy="2076681"/>
        </a:xfrm>
        <a:prstGeom prst="gear6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533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i="0" kern="1200" dirty="0">
              <a:latin typeface="Arial" charset="0"/>
              <a:ea typeface="Arial" charset="0"/>
              <a:cs typeface="Arial" charset="0"/>
            </a:rPr>
            <a:t>Secretarias de Educación</a:t>
          </a:r>
          <a:endParaRPr lang="es-CO" sz="1400" b="1" i="0" kern="1200" dirty="0">
            <a:latin typeface="Arial" charset="0"/>
            <a:ea typeface="Arial" charset="0"/>
            <a:cs typeface="Arial" charset="0"/>
          </a:endParaRPr>
        </a:p>
      </dsp:txBody>
      <dsp:txXfrm>
        <a:off x="2255453" y="2562806"/>
        <a:ext cx="1031059" cy="1024739"/>
      </dsp:txXfrm>
    </dsp:sp>
    <dsp:sp modelId="{59ED186D-E240-453A-B5A8-11E9A262F29A}">
      <dsp:nvSpPr>
        <dsp:cNvPr id="0" name=""/>
        <dsp:cNvSpPr/>
      </dsp:nvSpPr>
      <dsp:spPr>
        <a:xfrm rot="20700000">
          <a:off x="2845923" y="116547"/>
          <a:ext cx="2718723" cy="2718723"/>
        </a:xfrm>
        <a:prstGeom prst="gear6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>
              <a:latin typeface="Arial" charset="0"/>
              <a:ea typeface="Arial" charset="0"/>
              <a:cs typeface="Arial" charset="0"/>
            </a:rPr>
            <a:t>Establecimientos Educativos</a:t>
          </a:r>
          <a:endParaRPr lang="es-CO" sz="1400" b="1" kern="1200" dirty="0">
            <a:latin typeface="Arial" charset="0"/>
            <a:ea typeface="Arial" charset="0"/>
            <a:cs typeface="Arial" charset="0"/>
          </a:endParaRPr>
        </a:p>
      </dsp:txBody>
      <dsp:txXfrm rot="-20700000">
        <a:off x="3442219" y="712842"/>
        <a:ext cx="1526131" cy="1526131"/>
      </dsp:txXfrm>
    </dsp:sp>
    <dsp:sp modelId="{3BCC41F0-BA57-475B-8869-1A0044A75F51}">
      <dsp:nvSpPr>
        <dsp:cNvPr id="0" name=""/>
        <dsp:cNvSpPr/>
      </dsp:nvSpPr>
      <dsp:spPr>
        <a:xfrm rot="19477818" flipV="1">
          <a:off x="3463390" y="2171223"/>
          <a:ext cx="3775043" cy="3865530"/>
        </a:xfrm>
        <a:prstGeom prst="circularArrow">
          <a:avLst>
            <a:gd name="adj1" fmla="val 4687"/>
            <a:gd name="adj2" fmla="val 299029"/>
            <a:gd name="adj3" fmla="val 2538441"/>
            <a:gd name="adj4" fmla="val 15814099"/>
            <a:gd name="adj5" fmla="val 5469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CAD928-F644-4544-9A7A-9A122CED0DF9}">
      <dsp:nvSpPr>
        <dsp:cNvPr id="0" name=""/>
        <dsp:cNvSpPr/>
      </dsp:nvSpPr>
      <dsp:spPr>
        <a:xfrm>
          <a:off x="1510337" y="1425290"/>
          <a:ext cx="2742804" cy="274280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AD44D5-BDAE-4E1E-A2D7-4A098E6286A9}">
      <dsp:nvSpPr>
        <dsp:cNvPr id="0" name=""/>
        <dsp:cNvSpPr/>
      </dsp:nvSpPr>
      <dsp:spPr>
        <a:xfrm>
          <a:off x="2422068" y="-201150"/>
          <a:ext cx="2957295" cy="295729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6B3E-EB56-0146-A407-96F4988B1290}" type="datetimeFigureOut">
              <a:rPr lang="es-ES_tradnl" smtClean="0"/>
              <a:t>24/09/2019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0D9AA-FB5F-CD4C-9E56-84F8EEA1DCF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38778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6B3E-EB56-0146-A407-96F4988B1290}" type="datetimeFigureOut">
              <a:rPr lang="es-ES_tradnl" smtClean="0"/>
              <a:t>24/09/2019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0D9AA-FB5F-CD4C-9E56-84F8EEA1DCF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3536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6B3E-EB56-0146-A407-96F4988B1290}" type="datetimeFigureOut">
              <a:rPr lang="es-ES_tradnl" smtClean="0"/>
              <a:t>24/09/2019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0D9AA-FB5F-CD4C-9E56-84F8EEA1DCF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61524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6B3E-EB56-0146-A407-96F4988B1290}" type="datetimeFigureOut">
              <a:rPr lang="es-ES_tradnl" smtClean="0"/>
              <a:t>24/09/2019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0D9AA-FB5F-CD4C-9E56-84F8EEA1DCF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76254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6B3E-EB56-0146-A407-96F4988B1290}" type="datetimeFigureOut">
              <a:rPr lang="es-ES_tradnl" smtClean="0"/>
              <a:t>24/09/2019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0D9AA-FB5F-CD4C-9E56-84F8EEA1DCF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24173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6B3E-EB56-0146-A407-96F4988B1290}" type="datetimeFigureOut">
              <a:rPr lang="es-ES_tradnl" smtClean="0"/>
              <a:t>24/09/2019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0D9AA-FB5F-CD4C-9E56-84F8EEA1DCF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13468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6B3E-EB56-0146-A407-96F4988B1290}" type="datetimeFigureOut">
              <a:rPr lang="es-ES_tradnl" smtClean="0"/>
              <a:t>24/09/2019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0D9AA-FB5F-CD4C-9E56-84F8EEA1DCF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65132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6B3E-EB56-0146-A407-96F4988B1290}" type="datetimeFigureOut">
              <a:rPr lang="es-ES_tradnl" smtClean="0"/>
              <a:t>24/09/2019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0D9AA-FB5F-CD4C-9E56-84F8EEA1DCF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16943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6B3E-EB56-0146-A407-96F4988B1290}" type="datetimeFigureOut">
              <a:rPr lang="es-ES_tradnl" smtClean="0"/>
              <a:t>24/09/2019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0D9AA-FB5F-CD4C-9E56-84F8EEA1DCF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40355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6B3E-EB56-0146-A407-96F4988B1290}" type="datetimeFigureOut">
              <a:rPr lang="es-ES_tradnl" smtClean="0"/>
              <a:t>24/09/2019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0D9AA-FB5F-CD4C-9E56-84F8EEA1DCF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41999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6B3E-EB56-0146-A407-96F4988B1290}" type="datetimeFigureOut">
              <a:rPr lang="es-ES_tradnl" smtClean="0"/>
              <a:t>24/09/2019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0D9AA-FB5F-CD4C-9E56-84F8EEA1DCF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23518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36B3E-EB56-0146-A407-96F4988B1290}" type="datetimeFigureOut">
              <a:rPr lang="es-ES_tradnl" smtClean="0"/>
              <a:t>24/09/2019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0D9AA-FB5F-CD4C-9E56-84F8EEA1DCF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77235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9C6E5F6D-E708-2541-A0C8-768542CA1B2A}"/>
              </a:ext>
            </a:extLst>
          </p:cNvPr>
          <p:cNvSpPr/>
          <p:nvPr/>
        </p:nvSpPr>
        <p:spPr>
          <a:xfrm>
            <a:off x="-1" y="0"/>
            <a:ext cx="7188741" cy="6858000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68417" y="4936264"/>
            <a:ext cx="670087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Educación Nacional</a:t>
            </a:r>
          </a:p>
          <a:p>
            <a:endParaRPr lang="es-CO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Viceministerio de Preescolar Básica y Media</a:t>
            </a:r>
          </a:p>
          <a:p>
            <a:endParaRPr lang="es-CO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Calidad para la Educación Preescolar Básica y Media</a:t>
            </a:r>
          </a:p>
        </p:txBody>
      </p:sp>
      <p:sp>
        <p:nvSpPr>
          <p:cNvPr id="8" name="Rectángulo 7"/>
          <p:cNvSpPr/>
          <p:nvPr/>
        </p:nvSpPr>
        <p:spPr>
          <a:xfrm>
            <a:off x="400323" y="3560393"/>
            <a:ext cx="636864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 2019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89" y="1958971"/>
            <a:ext cx="2569589" cy="138770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1" r="13467"/>
          <a:stretch/>
        </p:blipFill>
        <p:spPr>
          <a:xfrm>
            <a:off x="7169288" y="-1"/>
            <a:ext cx="5022712" cy="6869723"/>
          </a:xfrm>
          <a:prstGeom prst="rect">
            <a:avLst/>
          </a:prstGeom>
        </p:spPr>
      </p:pic>
      <p:cxnSp>
        <p:nvCxnSpPr>
          <p:cNvPr id="15" name="Conector recto 14"/>
          <p:cNvCxnSpPr/>
          <p:nvPr/>
        </p:nvCxnSpPr>
        <p:spPr>
          <a:xfrm>
            <a:off x="552990" y="4581728"/>
            <a:ext cx="79915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7052554" y="11722"/>
            <a:ext cx="0" cy="685800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415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9C6E5F6D-E708-2541-A0C8-768542CA1B2A}"/>
              </a:ext>
            </a:extLst>
          </p:cNvPr>
          <p:cNvSpPr/>
          <p:nvPr/>
        </p:nvSpPr>
        <p:spPr>
          <a:xfrm>
            <a:off x="1" y="0"/>
            <a:ext cx="6167335" cy="6858000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15"/>
          <a:stretch/>
        </p:blipFill>
        <p:spPr>
          <a:xfrm>
            <a:off x="0" y="0"/>
            <a:ext cx="6167336" cy="6858000"/>
          </a:xfrm>
          <a:prstGeom prst="rect">
            <a:avLst/>
          </a:prstGeom>
          <a:effectLst/>
        </p:spPr>
      </p:pic>
      <p:sp>
        <p:nvSpPr>
          <p:cNvPr id="6" name="Rectángulo 5"/>
          <p:cNvSpPr/>
          <p:nvPr/>
        </p:nvSpPr>
        <p:spPr>
          <a:xfrm>
            <a:off x="6556441" y="983851"/>
            <a:ext cx="511675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Clr>
                <a:srgbClr val="E62772"/>
              </a:buClr>
              <a:buSzPct val="150000"/>
              <a:buFont typeface="+mj-lt"/>
              <a:buAutoNum type="arabicPeriod"/>
            </a:pP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Una educación Inicial de calidad para el desarrollo integral; fomentar la permanencia en la educación preescolar, básica y media.</a:t>
            </a:r>
          </a:p>
          <a:p>
            <a:pPr marL="514350" indent="-514350">
              <a:buClr>
                <a:srgbClr val="E62772"/>
              </a:buClr>
              <a:buSzPct val="150000"/>
              <a:buFont typeface="+mj-lt"/>
              <a:buAutoNum type="arabicPeriod"/>
            </a:pPr>
            <a:endParaRPr lang="es-ES" sz="16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514350" indent="-514350">
              <a:buClr>
                <a:srgbClr val="E62772"/>
              </a:buClr>
              <a:buSzPct val="150000"/>
              <a:buFont typeface="+mj-lt"/>
              <a:buAutoNum type="arabicPeriod"/>
            </a:pP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Promover más y mejor educación rural. </a:t>
            </a:r>
          </a:p>
          <a:p>
            <a:endParaRPr lang="es-ES" sz="16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s-E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Atendiendo a lo anterior, el Ministerio de Educación Nacional propone:</a:t>
            </a:r>
          </a:p>
          <a:p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571500" indent="-571500">
              <a:buClr>
                <a:srgbClr val="E62772"/>
              </a:buClr>
              <a:buSzPct val="150000"/>
              <a:buFont typeface="+mj-lt"/>
              <a:buAutoNum type="romanUcPeriod"/>
            </a:pP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Revisar los procesos de evaluación interna para identificar las oportunidades de mejora en cada establecimiento.</a:t>
            </a:r>
          </a:p>
          <a:p>
            <a:pPr marL="571500" indent="-571500">
              <a:buClr>
                <a:srgbClr val="E62772"/>
              </a:buClr>
              <a:buSzPct val="150000"/>
              <a:buFont typeface="+mj-lt"/>
              <a:buAutoNum type="romanUcPeriod"/>
            </a:pPr>
            <a:endParaRPr lang="es-ES" sz="16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571500" indent="-571500">
              <a:buClr>
                <a:srgbClr val="E62772"/>
              </a:buClr>
              <a:buSzPct val="150000"/>
              <a:buFont typeface="+mj-lt"/>
              <a:buAutoNum type="romanUcPeriod"/>
            </a:pP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Discutir acerca de cómo la evaluación se constituye en un insumo para plantear rutas de mejoramiento y cualificación de las prácticas en el aula; esto es “</a:t>
            </a:r>
            <a:r>
              <a:rPr lang="es-ES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Evaluar para avanzar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”.</a:t>
            </a:r>
            <a:endParaRPr lang="es-CO" sz="16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12259" y="1464772"/>
            <a:ext cx="440987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El Plan Nacional de Desarrollo 2018-2022 se destaca la importancia de reflexionar y atender los objetivos transversales relacionados con la Política Educativa: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680937" y="983852"/>
            <a:ext cx="4672518" cy="452200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Rectángulo 8"/>
          <p:cNvSpPr/>
          <p:nvPr/>
        </p:nvSpPr>
        <p:spPr>
          <a:xfrm>
            <a:off x="4163439" y="5496128"/>
            <a:ext cx="1209472" cy="194553"/>
          </a:xfrm>
          <a:prstGeom prst="rect">
            <a:avLst/>
          </a:prstGeom>
          <a:solidFill>
            <a:srgbClr val="263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976" y="5851371"/>
            <a:ext cx="1291193" cy="675381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6298658" y="126460"/>
            <a:ext cx="5763637" cy="6595352"/>
          </a:xfrm>
          <a:prstGeom prst="rect">
            <a:avLst/>
          </a:prstGeom>
          <a:noFill/>
          <a:ln w="28575">
            <a:solidFill>
              <a:srgbClr val="195D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96056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3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736"/>
            <a:ext cx="12192000" cy="6858000"/>
          </a:xfrm>
          <a:prstGeom prst="rect">
            <a:avLst/>
          </a:prstGeom>
          <a:effectLst/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A8F3CCDF-B64C-4648-A24B-CD151DEA07F9}"/>
              </a:ext>
            </a:extLst>
          </p:cNvPr>
          <p:cNvSpPr txBox="1"/>
          <p:nvPr/>
        </p:nvSpPr>
        <p:spPr>
          <a:xfrm>
            <a:off x="6096000" y="1714479"/>
            <a:ext cx="459131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2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reflexionar acerca de cómo los resultados de las evaluaciones se convierten en medio para transformar de manera pedagógica el currículo y en él, las prácticas de enseñanza y de desarrollo y aprendizaje.</a:t>
            </a:r>
            <a:endParaRPr lang="es-CO" sz="2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96A99F68-4391-41A4-92C5-8989545D90F0}"/>
              </a:ext>
            </a:extLst>
          </p:cNvPr>
          <p:cNvSpPr txBox="1"/>
          <p:nvPr/>
        </p:nvSpPr>
        <p:spPr>
          <a:xfrm>
            <a:off x="1580745" y="1807537"/>
            <a:ext cx="34435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6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Evaluar para avanzar</a:t>
            </a:r>
            <a:endParaRPr lang="es-CO" sz="6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976" y="5851372"/>
            <a:ext cx="1250587" cy="675380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1254868" y="1502923"/>
            <a:ext cx="4095344" cy="3852153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Rectángulo 12"/>
          <p:cNvSpPr/>
          <p:nvPr/>
        </p:nvSpPr>
        <p:spPr>
          <a:xfrm>
            <a:off x="4015091" y="5305398"/>
            <a:ext cx="1371600" cy="122313"/>
          </a:xfrm>
          <a:prstGeom prst="rect">
            <a:avLst/>
          </a:prstGeom>
          <a:solidFill>
            <a:srgbClr val="E627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15" name="Conector recto 14"/>
          <p:cNvCxnSpPr/>
          <p:nvPr/>
        </p:nvCxnSpPr>
        <p:spPr>
          <a:xfrm>
            <a:off x="5710136" y="1502923"/>
            <a:ext cx="0" cy="3924788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460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5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A8F3CCDF-B64C-4648-A24B-CD151DEA07F9}"/>
              </a:ext>
            </a:extLst>
          </p:cNvPr>
          <p:cNvSpPr txBox="1"/>
          <p:nvPr/>
        </p:nvSpPr>
        <p:spPr>
          <a:xfrm>
            <a:off x="6033582" y="1874727"/>
            <a:ext cx="47600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modificar la concepción de evaluación como un medio en el que los resultados de dicha actividad se conviertan en un insumo para la transformación del currículo.</a:t>
            </a:r>
            <a:endParaRPr lang="es-CO" sz="2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96A99F68-4391-41A4-92C5-8989545D90F0}"/>
              </a:ext>
            </a:extLst>
          </p:cNvPr>
          <p:cNvSpPr txBox="1"/>
          <p:nvPr/>
        </p:nvSpPr>
        <p:spPr>
          <a:xfrm>
            <a:off x="1580745" y="1807537"/>
            <a:ext cx="34435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6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Evaluar para avanzar</a:t>
            </a:r>
            <a:endParaRPr lang="es-CO" sz="6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976" y="5851372"/>
            <a:ext cx="1250587" cy="67538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254868" y="1502923"/>
            <a:ext cx="4095344" cy="3852153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Rectángulo 7"/>
          <p:cNvSpPr/>
          <p:nvPr/>
        </p:nvSpPr>
        <p:spPr>
          <a:xfrm>
            <a:off x="4015091" y="5305398"/>
            <a:ext cx="1371600" cy="122313"/>
          </a:xfrm>
          <a:prstGeom prst="rect">
            <a:avLst/>
          </a:prstGeom>
          <a:solidFill>
            <a:srgbClr val="E627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9" name="Conector recto 8"/>
          <p:cNvCxnSpPr/>
          <p:nvPr/>
        </p:nvCxnSpPr>
        <p:spPr>
          <a:xfrm>
            <a:off x="5710136" y="1502923"/>
            <a:ext cx="0" cy="3924788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106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9C6E5F6D-E708-2541-A0C8-768542CA1B2A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3542"/>
            <a:ext cx="12192000" cy="6858000"/>
          </a:xfrm>
          <a:prstGeom prst="rect">
            <a:avLst/>
          </a:prstGeom>
          <a:effectLst/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976" y="5851372"/>
            <a:ext cx="1250587" cy="675380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732683" y="739464"/>
            <a:ext cx="5384327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6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Algunas</a:t>
            </a:r>
            <a:r>
              <a:rPr lang="es-ES" sz="6600" b="1" dirty="0">
                <a:solidFill>
                  <a:schemeClr val="accent1"/>
                </a:solidFill>
                <a:latin typeface="Arial Rounded MT Bold"/>
              </a:rPr>
              <a:t> </a:t>
            </a:r>
            <a:r>
              <a:rPr lang="es-ES" sz="6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recomen-daciones … evaluar para avanzar</a:t>
            </a:r>
            <a:endParaRPr lang="es-CO" sz="6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603113" y="622731"/>
            <a:ext cx="5389125" cy="557378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Rectángulo 13"/>
          <p:cNvSpPr/>
          <p:nvPr/>
        </p:nvSpPr>
        <p:spPr>
          <a:xfrm>
            <a:off x="6479399" y="739464"/>
            <a:ext cx="535021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E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Valorar la coherencia entre los documentos institucionales.</a:t>
            </a:r>
          </a:p>
          <a:p>
            <a:pPr marL="457200" indent="-457200">
              <a:buFont typeface="+mj-lt"/>
              <a:buAutoNum type="arabicPeriod"/>
            </a:pPr>
            <a:endParaRPr lang="es-ES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Valorar la coherencia entre el proceso de evaluación y la práctica de enseñanza.</a:t>
            </a:r>
          </a:p>
          <a:p>
            <a:pPr marL="457200" indent="-457200">
              <a:buFont typeface="+mj-lt"/>
              <a:buAutoNum type="arabicPeriod"/>
            </a:pPr>
            <a:endParaRPr lang="es-ES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Reconocer y cualificar los criterios de evaluación que orientan los procesos de aprendizaje.</a:t>
            </a:r>
          </a:p>
          <a:p>
            <a:pPr marL="457200" indent="-457200">
              <a:buFont typeface="+mj-lt"/>
              <a:buAutoNum type="arabicPeriod"/>
            </a:pPr>
            <a:endParaRPr lang="es-ES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Sistematizar los desempeños de los niños, niñas y adolescentes a la luz de los criterios de evaluación con el fin de reconocer fortalezas y oportunidades para avanzar.</a:t>
            </a:r>
            <a:endParaRPr lang="es-ES_trad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4806240" y="6099243"/>
            <a:ext cx="1209472" cy="194553"/>
          </a:xfrm>
          <a:prstGeom prst="rect">
            <a:avLst/>
          </a:prstGeom>
          <a:solidFill>
            <a:srgbClr val="263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16" name="Conector recto 15"/>
          <p:cNvCxnSpPr/>
          <p:nvPr/>
        </p:nvCxnSpPr>
        <p:spPr>
          <a:xfrm>
            <a:off x="6243469" y="622731"/>
            <a:ext cx="0" cy="5671065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512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5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94"/>
            <a:ext cx="12192000" cy="6858000"/>
          </a:xfrm>
          <a:prstGeom prst="rect">
            <a:avLst/>
          </a:prstGeom>
          <a:effectLst/>
        </p:spPr>
      </p:pic>
      <p:sp>
        <p:nvSpPr>
          <p:cNvPr id="4" name="Rectángulo 3"/>
          <p:cNvSpPr/>
          <p:nvPr/>
        </p:nvSpPr>
        <p:spPr>
          <a:xfrm>
            <a:off x="732683" y="739464"/>
            <a:ext cx="5384327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6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Algunas</a:t>
            </a:r>
            <a:r>
              <a:rPr lang="es-ES" sz="6600" b="1" dirty="0">
                <a:solidFill>
                  <a:schemeClr val="accent1"/>
                </a:solidFill>
                <a:latin typeface="Arial Rounded MT Bold"/>
              </a:rPr>
              <a:t> </a:t>
            </a:r>
            <a:r>
              <a:rPr lang="es-ES" sz="6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recomen-daciones … </a:t>
            </a:r>
            <a:r>
              <a:rPr lang="es-ES" sz="6600" b="1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Evaluar para Avanzar</a:t>
            </a:r>
            <a:endParaRPr lang="es-CO" sz="6600" b="1" i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03113" y="622731"/>
            <a:ext cx="5389125" cy="557378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Rectángulo 5"/>
          <p:cNvSpPr/>
          <p:nvPr/>
        </p:nvSpPr>
        <p:spPr>
          <a:xfrm>
            <a:off x="4806240" y="6099243"/>
            <a:ext cx="1209472" cy="194553"/>
          </a:xfrm>
          <a:prstGeom prst="rect">
            <a:avLst/>
          </a:prstGeom>
          <a:solidFill>
            <a:srgbClr val="E627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7" name="Conector recto 6"/>
          <p:cNvCxnSpPr/>
          <p:nvPr/>
        </p:nvCxnSpPr>
        <p:spPr>
          <a:xfrm>
            <a:off x="6243469" y="622731"/>
            <a:ext cx="0" cy="5671065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976" y="5851372"/>
            <a:ext cx="1250587" cy="675380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6479399" y="739464"/>
            <a:ext cx="535021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s-E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Utilizar los resultados de la evaluación y el desarrollo para generar propuestas pedagógicas y didácticas inclusivas.</a:t>
            </a:r>
          </a:p>
          <a:p>
            <a:pPr marL="457200" indent="-457200">
              <a:buFont typeface="+mj-lt"/>
              <a:buAutoNum type="arabicPeriod" startAt="5"/>
            </a:pPr>
            <a:endParaRPr lang="es-ES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+mj-lt"/>
              <a:buAutoNum type="arabicPeriod" startAt="5"/>
            </a:pPr>
            <a:r>
              <a:rPr lang="es-E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Socializar el Sistema Institucional de Evaluación de los Estudiantes con las familias.</a:t>
            </a:r>
          </a:p>
          <a:p>
            <a:pPr marL="457200" indent="-457200">
              <a:buFont typeface="+mj-lt"/>
              <a:buAutoNum type="arabicPeriod" startAt="5"/>
            </a:pPr>
            <a:endParaRPr lang="es-ES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+mj-lt"/>
              <a:buAutoNum type="arabicPeriod" startAt="5"/>
            </a:pPr>
            <a:r>
              <a:rPr lang="es-E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Proponer estrategias que articulen los procesos de evaluación y desarrollo con la transformación efectiva del currículo.</a:t>
            </a:r>
          </a:p>
        </p:txBody>
      </p:sp>
    </p:spTree>
    <p:extLst>
      <p:ext uri="{BB962C8B-B14F-4D97-AF65-F5344CB8AC3E}">
        <p14:creationId xmlns:p14="http://schemas.microsoft.com/office/powerpoint/2010/main" val="593882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3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976" y="5851372"/>
            <a:ext cx="1250587" cy="67538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38" r="11430"/>
          <a:stretch/>
        </p:blipFill>
        <p:spPr>
          <a:xfrm>
            <a:off x="0" y="-18721"/>
            <a:ext cx="5583676" cy="6876721"/>
          </a:xfrm>
          <a:prstGeom prst="rect">
            <a:avLst/>
          </a:prstGeom>
        </p:spPr>
      </p:pic>
      <p:cxnSp>
        <p:nvCxnSpPr>
          <p:cNvPr id="8" name="Conector recto 7"/>
          <p:cNvCxnSpPr/>
          <p:nvPr/>
        </p:nvCxnSpPr>
        <p:spPr>
          <a:xfrm>
            <a:off x="5669538" y="-18721"/>
            <a:ext cx="0" cy="7042091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A8F3CCDF-B64C-4648-A24B-CD151DEA07F9}"/>
              </a:ext>
            </a:extLst>
          </p:cNvPr>
          <p:cNvSpPr txBox="1"/>
          <p:nvPr/>
        </p:nvSpPr>
        <p:spPr>
          <a:xfrm>
            <a:off x="6294189" y="3067827"/>
            <a:ext cx="45716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necesario recordar que la calidad de la educación es un compromiso de todos los miembros de la comunidad académica en donde la evaluación es un insumo para </a:t>
            </a:r>
            <a:r>
              <a:rPr lang="es-ES"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avanzar.</a:t>
            </a:r>
            <a:endParaRPr lang="es-ES" sz="3600" dirty="0">
              <a:solidFill>
                <a:schemeClr val="accent1"/>
              </a:solidFill>
              <a:latin typeface="Arial Rounded MT Bold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7E0EC024-7629-42FB-AFE5-76D273854624}"/>
              </a:ext>
            </a:extLst>
          </p:cNvPr>
          <p:cNvSpPr txBox="1"/>
          <p:nvPr/>
        </p:nvSpPr>
        <p:spPr>
          <a:xfrm>
            <a:off x="6259883" y="544828"/>
            <a:ext cx="42890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sz="6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Para </a:t>
            </a:r>
          </a:p>
          <a:p>
            <a:pPr lvl="0"/>
            <a:r>
              <a:rPr lang="es-CO" sz="6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finalizar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6174020" y="642105"/>
            <a:ext cx="4095344" cy="212365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Rectángulo 12"/>
          <p:cNvSpPr/>
          <p:nvPr/>
        </p:nvSpPr>
        <p:spPr>
          <a:xfrm>
            <a:off x="8926948" y="2718620"/>
            <a:ext cx="1371600" cy="112271"/>
          </a:xfrm>
          <a:prstGeom prst="rect">
            <a:avLst/>
          </a:prstGeom>
          <a:solidFill>
            <a:srgbClr val="E627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17609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5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40" name="Imagen 39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33" y="0"/>
            <a:ext cx="12192000" cy="6858000"/>
          </a:xfrm>
          <a:prstGeom prst="rect">
            <a:avLst/>
          </a:prstGeom>
          <a:effectLst/>
        </p:spPr>
      </p:pic>
      <p:grpSp>
        <p:nvGrpSpPr>
          <p:cNvPr id="4" name="Grupo 2">
            <a:extLst>
              <a:ext uri="{FF2B5EF4-FFF2-40B4-BE49-F238E27FC236}">
                <a16:creationId xmlns:a16="http://schemas.microsoft.com/office/drawing/2014/main" xmlns="" id="{0B6FE93E-5D4C-4396-9157-DAA4D9836900}"/>
              </a:ext>
            </a:extLst>
          </p:cNvPr>
          <p:cNvGrpSpPr/>
          <p:nvPr/>
        </p:nvGrpSpPr>
        <p:grpSpPr>
          <a:xfrm>
            <a:off x="362285" y="1746849"/>
            <a:ext cx="11559020" cy="3617392"/>
            <a:chOff x="414866" y="1060218"/>
            <a:chExt cx="11559020" cy="3617392"/>
          </a:xfrm>
        </p:grpSpPr>
        <p:grpSp>
          <p:nvGrpSpPr>
            <p:cNvPr id="5" name="Grupo 22">
              <a:extLst>
                <a:ext uri="{FF2B5EF4-FFF2-40B4-BE49-F238E27FC236}">
                  <a16:creationId xmlns:a16="http://schemas.microsoft.com/office/drawing/2014/main" xmlns="" id="{C7401F04-17F0-434C-9DEF-FF198C13622B}"/>
                </a:ext>
              </a:extLst>
            </p:cNvPr>
            <p:cNvGrpSpPr/>
            <p:nvPr/>
          </p:nvGrpSpPr>
          <p:grpSpPr>
            <a:xfrm>
              <a:off x="414866" y="1060218"/>
              <a:ext cx="11559020" cy="2353998"/>
              <a:chOff x="440852" y="1814822"/>
              <a:chExt cx="11559020" cy="2353998"/>
            </a:xfrm>
          </p:grpSpPr>
          <p:pic>
            <p:nvPicPr>
              <p:cNvPr id="9" name="Imagen 8" descr="https://lh3.googleusercontent.com/hlpxs431H12qzgqpicm79wra9PxK89VAShhHh6k9Gpq78zc5s2UqRVBvy775oZDzZgifzU_bxrLfa9281yYV_a5elikxJVrXcZxkoBIfeGyRfVDb7sxLBGdOXD0_ZPfeWNkfll3RJBg">
                <a:extLst>
                  <a:ext uri="{FF2B5EF4-FFF2-40B4-BE49-F238E27FC236}">
                    <a16:creationId xmlns:a16="http://schemas.microsoft.com/office/drawing/2014/main" xmlns="" id="{8BFDDB67-1228-454F-8B04-9BD7245F338E}"/>
                  </a:ext>
                </a:extLst>
              </p:cNvPr>
              <p:cNvPicPr/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905" r="4775" b="80860"/>
              <a:stretch/>
            </p:blipFill>
            <p:spPr bwMode="auto">
              <a:xfrm>
                <a:off x="7329486" y="2782935"/>
                <a:ext cx="1344158" cy="1331820"/>
              </a:xfrm>
              <a:prstGeom prst="ellipse">
                <a:avLst/>
              </a:prstGeom>
              <a:noFill/>
              <a:ln>
                <a:noFill/>
              </a:ln>
            </p:spPr>
          </p:pic>
          <p:pic>
            <p:nvPicPr>
              <p:cNvPr id="10" name="Imagen 9" descr="https://lh3.googleusercontent.com/hlpxs431H12qzgqpicm79wra9PxK89VAShhHh6k9Gpq78zc5s2UqRVBvy775oZDzZgifzU_bxrLfa9281yYV_a5elikxJVrXcZxkoBIfeGyRfVDb7sxLBGdOXD0_ZPfeWNkfll3RJBg">
                <a:extLst>
                  <a:ext uri="{FF2B5EF4-FFF2-40B4-BE49-F238E27FC236}">
                    <a16:creationId xmlns:a16="http://schemas.microsoft.com/office/drawing/2014/main" xmlns="" id="{4401EF3A-AD74-4174-A892-D88F0232CCD5}"/>
                  </a:ext>
                </a:extLst>
              </p:cNvPr>
              <p:cNvPicPr/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505" r="41667" b="80860"/>
              <a:stretch/>
            </p:blipFill>
            <p:spPr bwMode="auto">
              <a:xfrm>
                <a:off x="3899668" y="2794049"/>
                <a:ext cx="1342732" cy="1331821"/>
              </a:xfrm>
              <a:prstGeom prst="ellipse">
                <a:avLst/>
              </a:prstGeom>
              <a:noFill/>
              <a:ln>
                <a:noFill/>
              </a:ln>
            </p:spPr>
          </p:pic>
          <p:pic>
            <p:nvPicPr>
              <p:cNvPr id="11" name="Imagen 10" descr="https://lh3.googleusercontent.com/hlpxs431H12qzgqpicm79wra9PxK89VAShhHh6k9Gpq78zc5s2UqRVBvy775oZDzZgifzU_bxrLfa9281yYV_a5elikxJVrXcZxkoBIfeGyRfVDb7sxLBGdOXD0_ZPfeWNkfll3RJBg">
                <a:extLst>
                  <a:ext uri="{FF2B5EF4-FFF2-40B4-BE49-F238E27FC236}">
                    <a16:creationId xmlns:a16="http://schemas.microsoft.com/office/drawing/2014/main" xmlns="" id="{E3E74D79-2EA5-4308-977E-D8D01B1CE743}"/>
                  </a:ext>
                </a:extLst>
              </p:cNvPr>
              <p:cNvPicPr/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30" r="77725" b="80860"/>
              <a:stretch/>
            </p:blipFill>
            <p:spPr bwMode="auto">
              <a:xfrm>
                <a:off x="440852" y="2741464"/>
                <a:ext cx="1400588" cy="1427356"/>
              </a:xfrm>
              <a:prstGeom prst="ellipse">
                <a:avLst/>
              </a:prstGeom>
              <a:noFill/>
              <a:ln>
                <a:noFill/>
              </a:ln>
            </p:spPr>
          </p:pic>
          <p:pic>
            <p:nvPicPr>
              <p:cNvPr id="19" name="Imagen 18" descr="https://lh3.googleusercontent.com/hlpxs431H12qzgqpicm79wra9PxK89VAShhHh6k9Gpq78zc5s2UqRVBvy775oZDzZgifzU_bxrLfa9281yYV_a5elikxJVrXcZxkoBIfeGyRfVDb7sxLBGdOXD0_ZPfeWNkfll3RJBg">
                <a:extLst>
                  <a:ext uri="{FF2B5EF4-FFF2-40B4-BE49-F238E27FC236}">
                    <a16:creationId xmlns:a16="http://schemas.microsoft.com/office/drawing/2014/main" xmlns="" id="{B7BCEAB9-8624-4C92-964E-CD8DF9E271B7}"/>
                  </a:ext>
                </a:extLst>
              </p:cNvPr>
              <p:cNvPicPr/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238" t="56227" r="69895" b="26613"/>
              <a:stretch/>
            </p:blipFill>
            <p:spPr bwMode="auto">
              <a:xfrm>
                <a:off x="10679503" y="2782935"/>
                <a:ext cx="1320369" cy="1281244"/>
              </a:xfrm>
              <a:prstGeom prst="ellipse">
                <a:avLst/>
              </a:prstGeom>
              <a:noFill/>
              <a:ln>
                <a:noFill/>
              </a:ln>
            </p:spPr>
          </p:pic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xmlns="" id="{397E307E-C9BB-486C-9AB3-58AF1FB74459}"/>
                  </a:ext>
                </a:extLst>
              </p:cNvPr>
              <p:cNvSpPr txBox="1"/>
              <p:nvPr/>
            </p:nvSpPr>
            <p:spPr>
              <a:xfrm>
                <a:off x="1968145" y="1899362"/>
                <a:ext cx="167173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400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Estrategia de mejoramiento de los aprendizajes</a:t>
                </a:r>
                <a:endParaRPr lang="es-CO" sz="14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xmlns="" id="{B8627BF1-D477-49D7-9232-31BC1D9DEC08}"/>
                  </a:ext>
                </a:extLst>
              </p:cNvPr>
              <p:cNvSpPr txBox="1"/>
              <p:nvPr/>
            </p:nvSpPr>
            <p:spPr>
              <a:xfrm>
                <a:off x="5350360" y="1890813"/>
                <a:ext cx="176785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400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Fortalecimiento de la práctica pedagógica</a:t>
                </a:r>
                <a:endParaRPr lang="es-CO" sz="14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xmlns="" id="{BFC36156-DBDF-4FA8-817F-1090C0D78786}"/>
                  </a:ext>
                </a:extLst>
              </p:cNvPr>
              <p:cNvSpPr txBox="1"/>
              <p:nvPr/>
            </p:nvSpPr>
            <p:spPr>
              <a:xfrm>
                <a:off x="8802809" y="1814822"/>
                <a:ext cx="173563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400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Fortalecimiento de la dimensión pedagógica y académica</a:t>
                </a:r>
                <a:endParaRPr lang="es-CO" sz="14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0" name="Flecha: a la derecha 4">
                <a:extLst>
                  <a:ext uri="{FF2B5EF4-FFF2-40B4-BE49-F238E27FC236}">
                    <a16:creationId xmlns:a16="http://schemas.microsoft.com/office/drawing/2014/main" xmlns="" id="{AB9E3687-FEA8-4018-A929-07C46EA7E00F}"/>
                  </a:ext>
                </a:extLst>
              </p:cNvPr>
              <p:cNvSpPr/>
              <p:nvPr/>
            </p:nvSpPr>
            <p:spPr>
              <a:xfrm>
                <a:off x="5788018" y="3285865"/>
                <a:ext cx="981598" cy="338554"/>
              </a:xfrm>
              <a:prstGeom prst="rightArrow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38" name="Flecha: a la derecha 4">
                <a:extLst>
                  <a:ext uri="{FF2B5EF4-FFF2-40B4-BE49-F238E27FC236}">
                    <a16:creationId xmlns:a16="http://schemas.microsoft.com/office/drawing/2014/main" xmlns="" id="{AB9E3687-FEA8-4018-A929-07C46EA7E00F}"/>
                  </a:ext>
                </a:extLst>
              </p:cNvPr>
              <p:cNvSpPr/>
              <p:nvPr/>
            </p:nvSpPr>
            <p:spPr>
              <a:xfrm>
                <a:off x="2365326" y="3265394"/>
                <a:ext cx="981598" cy="338554"/>
              </a:xfrm>
              <a:prstGeom prst="rightArrow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39" name="Flecha: a la derecha 4">
                <a:extLst>
                  <a:ext uri="{FF2B5EF4-FFF2-40B4-BE49-F238E27FC236}">
                    <a16:creationId xmlns:a16="http://schemas.microsoft.com/office/drawing/2014/main" xmlns="" id="{AB9E3687-FEA8-4018-A929-07C46EA7E00F}"/>
                  </a:ext>
                </a:extLst>
              </p:cNvPr>
              <p:cNvSpPr/>
              <p:nvPr/>
            </p:nvSpPr>
            <p:spPr>
              <a:xfrm>
                <a:off x="9233514" y="3265394"/>
                <a:ext cx="981598" cy="338554"/>
              </a:xfrm>
              <a:prstGeom prst="rightArrow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pic>
          <p:nvPicPr>
            <p:cNvPr id="6" name="Imagen 5" descr="https://lh3.googleusercontent.com/hlpxs431H12qzgqpicm79wra9PxK89VAShhHh6k9Gpq78zc5s2UqRVBvy775oZDzZgifzU_bxrLfa9281yYV_a5elikxJVrXcZxkoBIfeGyRfVDb7sxLBGdOXD0_ZPfeWNkfll3RJBg">
              <a:extLst>
                <a:ext uri="{FF2B5EF4-FFF2-40B4-BE49-F238E27FC236}">
                  <a16:creationId xmlns:a16="http://schemas.microsoft.com/office/drawing/2014/main" xmlns="" id="{A40137EB-AD01-4EDC-B07A-896F2BA442F7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96" t="19348" r="39529" b="67129"/>
            <a:stretch/>
          </p:blipFill>
          <p:spPr bwMode="auto">
            <a:xfrm>
              <a:off x="5272014" y="3505507"/>
              <a:ext cx="2007219" cy="11721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n 6" descr="https://lh3.googleusercontent.com/hlpxs431H12qzgqpicm79wra9PxK89VAShhHh6k9Gpq78zc5s2UqRVBvy775oZDzZgifzU_bxrLfa9281yYV_a5elikxJVrXcZxkoBIfeGyRfVDb7sxLBGdOXD0_ZPfeWNkfll3RJBg">
              <a:extLst>
                <a:ext uri="{FF2B5EF4-FFF2-40B4-BE49-F238E27FC236}">
                  <a16:creationId xmlns:a16="http://schemas.microsoft.com/office/drawing/2014/main" xmlns="" id="{B8D01CF6-318C-4EF9-A400-5EF79172A1B4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53" t="19348" r="74595" b="69076"/>
            <a:stretch/>
          </p:blipFill>
          <p:spPr bwMode="auto">
            <a:xfrm>
              <a:off x="1718629" y="3505507"/>
              <a:ext cx="2154069" cy="9670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n 7" descr="https://lh3.googleusercontent.com/hlpxs431H12qzgqpicm79wra9PxK89VAShhHh6k9Gpq78zc5s2UqRVBvy775oZDzZgifzU_bxrLfa9281yYV_a5elikxJVrXcZxkoBIfeGyRfVDb7sxLBGdOXD0_ZPfeWNkfll3RJBg">
              <a:extLst>
                <a:ext uri="{FF2B5EF4-FFF2-40B4-BE49-F238E27FC236}">
                  <a16:creationId xmlns:a16="http://schemas.microsoft.com/office/drawing/2014/main" xmlns="" id="{37E62FF6-5DDC-46E7-87C8-D3314B5548BF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497" t="19348" r="4194" b="67129"/>
            <a:stretch/>
          </p:blipFill>
          <p:spPr bwMode="auto">
            <a:xfrm>
              <a:off x="8769547" y="3505507"/>
              <a:ext cx="2007219" cy="117210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" name="Rectángulo 22"/>
          <p:cNvSpPr/>
          <p:nvPr/>
        </p:nvSpPr>
        <p:spPr>
          <a:xfrm>
            <a:off x="274440" y="312068"/>
            <a:ext cx="894449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6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¿De </a:t>
            </a:r>
            <a:r>
              <a:rPr lang="es-ES" sz="66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dónde partimos</a:t>
            </a:r>
            <a:r>
              <a:rPr lang="es-ES" sz="6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?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274440" y="1827022"/>
            <a:ext cx="1531280" cy="646331"/>
          </a:xfrm>
          <a:prstGeom prst="rect">
            <a:avLst/>
          </a:prstGeom>
          <a:solidFill>
            <a:srgbClr val="E62772"/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2015</a:t>
            </a:r>
          </a:p>
        </p:txBody>
      </p:sp>
      <p:cxnSp>
        <p:nvCxnSpPr>
          <p:cNvPr id="32" name="Conector recto 31"/>
          <p:cNvCxnSpPr/>
          <p:nvPr/>
        </p:nvCxnSpPr>
        <p:spPr>
          <a:xfrm>
            <a:off x="919438" y="1342418"/>
            <a:ext cx="9701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uadroTexto 34"/>
          <p:cNvSpPr txBox="1"/>
          <p:nvPr/>
        </p:nvSpPr>
        <p:spPr>
          <a:xfrm>
            <a:off x="3643088" y="1827022"/>
            <a:ext cx="1531280" cy="646331"/>
          </a:xfrm>
          <a:prstGeom prst="rect">
            <a:avLst/>
          </a:prstGeom>
          <a:solidFill>
            <a:srgbClr val="E62772"/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2016</a:t>
            </a:r>
            <a:endParaRPr lang="es-ES_tradnl" sz="3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7157358" y="1827022"/>
            <a:ext cx="1531280" cy="646331"/>
          </a:xfrm>
          <a:prstGeom prst="rect">
            <a:avLst/>
          </a:prstGeom>
          <a:solidFill>
            <a:srgbClr val="E62772"/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2017</a:t>
            </a:r>
            <a:endParaRPr lang="es-ES_tradnl" sz="3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10459877" y="1846105"/>
            <a:ext cx="1531280" cy="646331"/>
          </a:xfrm>
          <a:prstGeom prst="rect">
            <a:avLst/>
          </a:prstGeom>
          <a:solidFill>
            <a:srgbClr val="E62772"/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2018</a:t>
            </a:r>
          </a:p>
        </p:txBody>
      </p:sp>
      <p:pic>
        <p:nvPicPr>
          <p:cNvPr id="41" name="Imagen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976" y="5851372"/>
            <a:ext cx="1250587" cy="67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755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9C6E5F6D-E708-2541-A0C8-768542CA1B2A}"/>
              </a:ext>
            </a:extLst>
          </p:cNvPr>
          <p:cNvSpPr/>
          <p:nvPr/>
        </p:nvSpPr>
        <p:spPr>
          <a:xfrm>
            <a:off x="5107021" y="0"/>
            <a:ext cx="7084979" cy="6858000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5737833" y="3706239"/>
            <a:ext cx="79915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88"/>
          <a:stretch/>
        </p:blipFill>
        <p:spPr>
          <a:xfrm>
            <a:off x="5107020" y="0"/>
            <a:ext cx="7084979" cy="6858000"/>
          </a:xfrm>
          <a:prstGeom prst="rect">
            <a:avLst/>
          </a:prstGeom>
          <a:effectLst/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04" y="755443"/>
            <a:ext cx="3064214" cy="160279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612858" y="4012979"/>
            <a:ext cx="5904691" cy="1350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Reflexionar sobre el SIEE como mecanismo permanente para retroalimentar y enriquecer las prácticas educativas, de tal manera que se logre avanzar en los procesos de enseñanza, desarrollo y aprendizaje de los niños, niñas y adolescentes.</a:t>
            </a:r>
            <a:endParaRPr lang="es-ES_tradnl" dirty="0"/>
          </a:p>
        </p:txBody>
      </p:sp>
      <p:sp>
        <p:nvSpPr>
          <p:cNvPr id="7" name="Rectángulo 6"/>
          <p:cNvSpPr/>
          <p:nvPr/>
        </p:nvSpPr>
        <p:spPr>
          <a:xfrm>
            <a:off x="5542730" y="2714496"/>
            <a:ext cx="621356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6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Objetivo 2019:</a:t>
            </a:r>
            <a:r>
              <a:rPr lang="es-ES" sz="6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es-ES_tradnl" sz="6600" dirty="0">
              <a:solidFill>
                <a:schemeClr val="bg1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7" r="4715"/>
          <a:stretch/>
        </p:blipFill>
        <p:spPr>
          <a:xfrm>
            <a:off x="0" y="2937752"/>
            <a:ext cx="5107021" cy="392024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976" y="5851372"/>
            <a:ext cx="1250587" cy="675380"/>
          </a:xfrm>
          <a:prstGeom prst="rect">
            <a:avLst/>
          </a:prstGeom>
        </p:spPr>
      </p:pic>
      <p:cxnSp>
        <p:nvCxnSpPr>
          <p:cNvPr id="13" name="Conector recto 12"/>
          <p:cNvCxnSpPr/>
          <p:nvPr/>
        </p:nvCxnSpPr>
        <p:spPr>
          <a:xfrm>
            <a:off x="5233481" y="0"/>
            <a:ext cx="0" cy="685800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5658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3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2">
            <a:alphaModFix am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8"/>
            <a:ext cx="12192000" cy="6858000"/>
          </a:xfrm>
          <a:prstGeom prst="rect">
            <a:avLst/>
          </a:prstGeom>
          <a:effectLst/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C854378F-0BDC-41F1-AB7B-93AC819A85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8599072"/>
              </p:ext>
            </p:extLst>
          </p:nvPr>
        </p:nvGraphicFramePr>
        <p:xfrm>
          <a:off x="1845993" y="1107996"/>
          <a:ext cx="7748479" cy="5362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B388BEBD-0AE5-4F58-B9B9-E644D311E743}"/>
              </a:ext>
            </a:extLst>
          </p:cNvPr>
          <p:cNvSpPr txBox="1"/>
          <p:nvPr/>
        </p:nvSpPr>
        <p:spPr>
          <a:xfrm>
            <a:off x="1263464" y="1570468"/>
            <a:ext cx="2831881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/>
            <a:r>
              <a:rPr lang="es-E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Reflexión acerca de la articulación de los criterios de evaluación y la práctica de enseñanza de </a:t>
            </a:r>
            <a:r>
              <a:rPr lang="es-ES"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los docentes.</a:t>
            </a:r>
            <a:endParaRPr lang="es-CO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092547B1-F300-4279-A61C-76BE5F35F321}"/>
              </a:ext>
            </a:extLst>
          </p:cNvPr>
          <p:cNvSpPr/>
          <p:nvPr/>
        </p:nvSpPr>
        <p:spPr>
          <a:xfrm>
            <a:off x="629994" y="3500795"/>
            <a:ext cx="2602498" cy="9541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Acompañamiento de la estrategia por parte de la SE en los establecimientos educativos. Ruta de Calidad.</a:t>
            </a:r>
            <a:endParaRPr lang="es-CO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31D38E1E-F938-4CB6-9114-BB86A8824232}"/>
              </a:ext>
            </a:extLst>
          </p:cNvPr>
          <p:cNvSpPr txBox="1"/>
          <p:nvPr/>
        </p:nvSpPr>
        <p:spPr>
          <a:xfrm>
            <a:off x="2679404" y="5610121"/>
            <a:ext cx="263088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Ruta de acompañamiento para las SE y los EE.</a:t>
            </a:r>
            <a:endParaRPr lang="es-CO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2138A580-91A7-48C9-B770-8B3EE3466D80}"/>
              </a:ext>
            </a:extLst>
          </p:cNvPr>
          <p:cNvSpPr txBox="1"/>
          <p:nvPr/>
        </p:nvSpPr>
        <p:spPr>
          <a:xfrm>
            <a:off x="9520375" y="1678189"/>
            <a:ext cx="2475572" cy="7386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Participación de la Familia en la formación de los niños, niñas y adolescentes. </a:t>
            </a:r>
            <a:endParaRPr lang="es-CO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3" name="Grupo 13">
            <a:extLst>
              <a:ext uri="{FF2B5EF4-FFF2-40B4-BE49-F238E27FC236}">
                <a16:creationId xmlns:a16="http://schemas.microsoft.com/office/drawing/2014/main" xmlns="" id="{EC4ACB74-F0C9-420B-8F7B-BFFA8D6B347D}"/>
              </a:ext>
            </a:extLst>
          </p:cNvPr>
          <p:cNvGrpSpPr/>
          <p:nvPr/>
        </p:nvGrpSpPr>
        <p:grpSpPr>
          <a:xfrm>
            <a:off x="7323852" y="1539451"/>
            <a:ext cx="1783708" cy="1754326"/>
            <a:chOff x="3306830" y="346920"/>
            <a:chExt cx="2123675" cy="212367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4" name="Forma 13">
              <a:extLst>
                <a:ext uri="{FF2B5EF4-FFF2-40B4-BE49-F238E27FC236}">
                  <a16:creationId xmlns:a16="http://schemas.microsoft.com/office/drawing/2014/main" xmlns="" id="{C0D38120-48BD-44AF-9699-20FE03225588}"/>
                </a:ext>
              </a:extLst>
            </p:cNvPr>
            <p:cNvSpPr/>
            <p:nvPr/>
          </p:nvSpPr>
          <p:spPr>
            <a:xfrm rot="20700000">
              <a:off x="3306830" y="346920"/>
              <a:ext cx="2123675" cy="2123675"/>
            </a:xfrm>
            <a:prstGeom prst="gear6">
              <a:avLst/>
            </a:prstGeom>
            <a:noFill/>
            <a:effectLst/>
            <a:sp3d contourW="12700" prstMaterial="metal">
              <a:bevelT w="88900" h="203200"/>
              <a:bevelB w="165100" h="254000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orma 4">
              <a:extLst>
                <a:ext uri="{FF2B5EF4-FFF2-40B4-BE49-F238E27FC236}">
                  <a16:creationId xmlns:a16="http://schemas.microsoft.com/office/drawing/2014/main" xmlns="" id="{0DAF27E0-5773-4581-B67D-9CE952212A9F}"/>
                </a:ext>
              </a:extLst>
            </p:cNvPr>
            <p:cNvSpPr txBox="1"/>
            <p:nvPr/>
          </p:nvSpPr>
          <p:spPr>
            <a:xfrm>
              <a:off x="3772614" y="812704"/>
              <a:ext cx="1192106" cy="11921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4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Familia</a:t>
              </a:r>
              <a:endParaRPr lang="es-CO" sz="1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16" name="Rectángulo 15"/>
          <p:cNvSpPr/>
          <p:nvPr/>
        </p:nvSpPr>
        <p:spPr>
          <a:xfrm>
            <a:off x="-100529" y="-10298"/>
            <a:ext cx="995676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2" algn="ctr">
              <a:buSzPct val="100000"/>
              <a:tabLst>
                <a:tab pos="0" algn="l"/>
              </a:tabLst>
              <a:defRPr/>
            </a:pPr>
            <a:r>
              <a:rPr lang="es-CO" sz="66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¿A quiénes va dirigida?</a:t>
            </a:r>
            <a:endParaRPr lang="es-CO" sz="6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1167319" y="1673157"/>
            <a:ext cx="96145" cy="743696"/>
          </a:xfrm>
          <a:prstGeom prst="rect">
            <a:avLst/>
          </a:prstGeom>
          <a:solidFill>
            <a:srgbClr val="E627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8" name="Rectángulo 17"/>
          <p:cNvSpPr/>
          <p:nvPr/>
        </p:nvSpPr>
        <p:spPr>
          <a:xfrm>
            <a:off x="486384" y="3631863"/>
            <a:ext cx="96145" cy="743696"/>
          </a:xfrm>
          <a:prstGeom prst="rect">
            <a:avLst/>
          </a:prstGeom>
          <a:solidFill>
            <a:srgbClr val="E627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9" name="Rectángulo 18"/>
          <p:cNvSpPr/>
          <p:nvPr/>
        </p:nvSpPr>
        <p:spPr>
          <a:xfrm>
            <a:off x="2583259" y="5700043"/>
            <a:ext cx="96145" cy="582138"/>
          </a:xfrm>
          <a:prstGeom prst="rect">
            <a:avLst/>
          </a:prstGeom>
          <a:solidFill>
            <a:srgbClr val="E627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0" name="Rectángulo 19"/>
          <p:cNvSpPr/>
          <p:nvPr/>
        </p:nvSpPr>
        <p:spPr>
          <a:xfrm>
            <a:off x="9415478" y="1771150"/>
            <a:ext cx="75297" cy="635975"/>
          </a:xfrm>
          <a:prstGeom prst="rect">
            <a:avLst/>
          </a:prstGeom>
          <a:solidFill>
            <a:srgbClr val="E627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21" name="Conector recto 20"/>
          <p:cNvCxnSpPr/>
          <p:nvPr/>
        </p:nvCxnSpPr>
        <p:spPr>
          <a:xfrm>
            <a:off x="767741" y="982494"/>
            <a:ext cx="79915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n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976" y="5851372"/>
            <a:ext cx="1250587" cy="67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507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9C6E5F6D-E708-2541-A0C8-768542CA1B2A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lang="es-CO" sz="32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7" name="Imagen 56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7" y="48067"/>
            <a:ext cx="12192000" cy="6858000"/>
          </a:xfrm>
          <a:prstGeom prst="rect">
            <a:avLst/>
          </a:prstGeom>
          <a:effectLst/>
        </p:spPr>
      </p:pic>
      <p:sp>
        <p:nvSpPr>
          <p:cNvPr id="39" name="Rectángulo 38"/>
          <p:cNvSpPr/>
          <p:nvPr/>
        </p:nvSpPr>
        <p:spPr>
          <a:xfrm>
            <a:off x="6371733" y="1530885"/>
            <a:ext cx="4630250" cy="676653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Rectángulo 8"/>
          <p:cNvSpPr/>
          <p:nvPr/>
        </p:nvSpPr>
        <p:spPr>
          <a:xfrm>
            <a:off x="1238935" y="1531525"/>
            <a:ext cx="4630250" cy="676653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Rectángulo 4"/>
          <p:cNvSpPr/>
          <p:nvPr/>
        </p:nvSpPr>
        <p:spPr>
          <a:xfrm>
            <a:off x="323642" y="86978"/>
            <a:ext cx="329128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2" algn="ctr">
              <a:buSzPct val="100000"/>
              <a:tabLst>
                <a:tab pos="0" algn="l"/>
              </a:tabLst>
              <a:defRPr/>
            </a:pPr>
            <a:r>
              <a:rPr lang="es-CO" sz="6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Agenda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390199" y="1572352"/>
            <a:ext cx="20281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>
                <a:solidFill>
                  <a:srgbClr val="E62772"/>
                </a:solidFill>
                <a:latin typeface="Arial" charset="0"/>
                <a:ea typeface="Arial" charset="0"/>
                <a:cs typeface="Arial" charset="0"/>
              </a:rPr>
              <a:t>Actividad</a:t>
            </a:r>
            <a:endParaRPr lang="es-ES_tradnl" sz="3200" b="1" dirty="0">
              <a:solidFill>
                <a:srgbClr val="E6277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903727" y="1546057"/>
            <a:ext cx="35468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s-ES" sz="3200" b="1" dirty="0">
                <a:solidFill>
                  <a:srgbClr val="E62772"/>
                </a:solidFill>
                <a:latin typeface="Arial" charset="0"/>
                <a:ea typeface="Arial" charset="0"/>
                <a:cs typeface="Arial" charset="0"/>
              </a:rPr>
              <a:t>Tiempo estimado</a:t>
            </a:r>
            <a:endParaRPr lang="es-CO" sz="3200" b="1" dirty="0">
              <a:solidFill>
                <a:srgbClr val="E6277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432245" y="2476795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buFont typeface="+mj-lt"/>
              <a:buAutoNum type="arabicPeriod"/>
              <a:defRPr/>
            </a:pPr>
            <a:r>
              <a:rPr lang="es-E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Saludo y Bienvenida.</a:t>
            </a:r>
            <a:endParaRPr lang="es-CO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8000015" y="2462670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s-E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15 minutos</a:t>
            </a:r>
            <a:endParaRPr lang="es-CO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432245" y="3073861"/>
            <a:ext cx="42195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s-E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Contextualización del Día E por parte de los Directivos Docentes.</a:t>
            </a:r>
            <a:endParaRPr lang="es-CO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8000015" y="3252774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s-ES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20 minutos</a:t>
            </a:r>
            <a:endParaRPr lang="es-CO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1432245" y="3947926"/>
            <a:ext cx="1915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s-E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Exploración.</a:t>
            </a:r>
            <a:endParaRPr lang="es-CO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1432245" y="4544992"/>
            <a:ext cx="2231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s-E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Estructuración</a:t>
            </a:r>
            <a:r>
              <a:rPr lang="es-ES" b="1" dirty="0">
                <a:solidFill>
                  <a:schemeClr val="bg1"/>
                </a:solidFill>
                <a:latin typeface="Arial Rounded MT Bold"/>
              </a:rPr>
              <a:t>.</a:t>
            </a:r>
            <a:endParaRPr lang="es-CO" b="1" dirty="0">
              <a:solidFill>
                <a:schemeClr val="bg1"/>
              </a:solidFill>
              <a:latin typeface="Arial Rounded MT Bold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1432245" y="5142058"/>
            <a:ext cx="2095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es-E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Transferencia.</a:t>
            </a:r>
            <a:endParaRPr lang="es-CO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1432245" y="5739125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 startAt="6"/>
            </a:pPr>
            <a:r>
              <a:rPr lang="es-E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Cierre.</a:t>
            </a:r>
            <a:endParaRPr lang="es-CO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8000015" y="3947926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s-E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60 minutos</a:t>
            </a:r>
            <a:endParaRPr lang="es-CO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8000015" y="4517638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s-E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90 minutos</a:t>
            </a:r>
            <a:endParaRPr lang="es-CO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8000015" y="5083834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s-ES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90 </a:t>
            </a:r>
            <a:r>
              <a:rPr lang="es-E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minutos</a:t>
            </a:r>
            <a:endParaRPr lang="es-CO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8000015" y="5739125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s-E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10 minutos</a:t>
            </a:r>
            <a:endParaRPr lang="es-CO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5" name="Conector recto 24"/>
          <p:cNvCxnSpPr/>
          <p:nvPr/>
        </p:nvCxnSpPr>
        <p:spPr>
          <a:xfrm>
            <a:off x="398834" y="1040861"/>
            <a:ext cx="58366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/>
          <p:cNvCxnSpPr/>
          <p:nvPr/>
        </p:nvCxnSpPr>
        <p:spPr>
          <a:xfrm>
            <a:off x="1255230" y="2999842"/>
            <a:ext cx="4613955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/>
          <p:cNvCxnSpPr/>
          <p:nvPr/>
        </p:nvCxnSpPr>
        <p:spPr>
          <a:xfrm>
            <a:off x="1255230" y="3851073"/>
            <a:ext cx="4613955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/>
          <p:cNvCxnSpPr/>
          <p:nvPr/>
        </p:nvCxnSpPr>
        <p:spPr>
          <a:xfrm>
            <a:off x="1255230" y="4438271"/>
            <a:ext cx="4620522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/>
          <p:cNvCxnSpPr/>
          <p:nvPr/>
        </p:nvCxnSpPr>
        <p:spPr>
          <a:xfrm>
            <a:off x="1255230" y="5012203"/>
            <a:ext cx="4620522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/>
          <p:cNvCxnSpPr/>
          <p:nvPr/>
        </p:nvCxnSpPr>
        <p:spPr>
          <a:xfrm>
            <a:off x="1255230" y="5615317"/>
            <a:ext cx="4620522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/>
          <p:cNvCxnSpPr/>
          <p:nvPr/>
        </p:nvCxnSpPr>
        <p:spPr>
          <a:xfrm>
            <a:off x="6131890" y="1530885"/>
            <a:ext cx="0" cy="466745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ángulo 37"/>
          <p:cNvSpPr/>
          <p:nvPr/>
        </p:nvSpPr>
        <p:spPr>
          <a:xfrm>
            <a:off x="1245502" y="2319493"/>
            <a:ext cx="4630250" cy="3879484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0" name="Rectángulo 39"/>
          <p:cNvSpPr/>
          <p:nvPr/>
        </p:nvSpPr>
        <p:spPr>
          <a:xfrm>
            <a:off x="6378300" y="2318853"/>
            <a:ext cx="4630250" cy="3879484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51" name="Conector recto 50"/>
          <p:cNvCxnSpPr/>
          <p:nvPr/>
        </p:nvCxnSpPr>
        <p:spPr>
          <a:xfrm>
            <a:off x="6394595" y="2999842"/>
            <a:ext cx="4613955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/>
          <p:cNvCxnSpPr/>
          <p:nvPr/>
        </p:nvCxnSpPr>
        <p:spPr>
          <a:xfrm>
            <a:off x="6394595" y="3851073"/>
            <a:ext cx="4613955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/>
          <p:cNvCxnSpPr/>
          <p:nvPr/>
        </p:nvCxnSpPr>
        <p:spPr>
          <a:xfrm>
            <a:off x="6394595" y="4438271"/>
            <a:ext cx="4620522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/>
          <p:cNvCxnSpPr/>
          <p:nvPr/>
        </p:nvCxnSpPr>
        <p:spPr>
          <a:xfrm>
            <a:off x="6394595" y="5012203"/>
            <a:ext cx="4620522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/>
          <p:cNvCxnSpPr/>
          <p:nvPr/>
        </p:nvCxnSpPr>
        <p:spPr>
          <a:xfrm>
            <a:off x="6394595" y="5615317"/>
            <a:ext cx="4620522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268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5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5" y="-98299"/>
            <a:ext cx="12192000" cy="6858000"/>
          </a:xfrm>
          <a:prstGeom prst="rect">
            <a:avLst/>
          </a:prstGeom>
          <a:effectLst/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A8F3CCDF-B64C-4648-A24B-CD151DEA07F9}"/>
              </a:ext>
            </a:extLst>
          </p:cNvPr>
          <p:cNvSpPr txBox="1"/>
          <p:nvPr/>
        </p:nvSpPr>
        <p:spPr>
          <a:xfrm>
            <a:off x="4884833" y="2183532"/>
            <a:ext cx="6445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¿</a:t>
            </a:r>
            <a:r>
              <a:rPr lang="es-MX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Cómo se relacionan los criterios de evaluación con los resultados consolidados en el instrumento?</a:t>
            </a:r>
            <a:endParaRPr lang="es-CO" sz="3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6CD10A98-98E7-4C3D-A916-841E165FCC15}"/>
              </a:ext>
            </a:extLst>
          </p:cNvPr>
          <p:cNvSpPr txBox="1"/>
          <p:nvPr/>
        </p:nvSpPr>
        <p:spPr>
          <a:xfrm>
            <a:off x="411659" y="360084"/>
            <a:ext cx="8946349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Teniendo en cuenta la actividad previa del taller </a:t>
            </a:r>
            <a:r>
              <a:rPr lang="es-ES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“Planear” </a:t>
            </a:r>
            <a:r>
              <a:rPr lang="es-E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y partiendo de los resultados de las jornadas anteriores, responda las siguientes preguntas:</a:t>
            </a:r>
            <a:endParaRPr lang="es-CO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499" y="2183532"/>
            <a:ext cx="2140762" cy="2294338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8245359" y="1375747"/>
            <a:ext cx="1112649" cy="122313"/>
          </a:xfrm>
          <a:prstGeom prst="rect">
            <a:avLst/>
          </a:prstGeom>
          <a:solidFill>
            <a:srgbClr val="E627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976" y="5851372"/>
            <a:ext cx="1250587" cy="675380"/>
          </a:xfrm>
          <a:prstGeom prst="rect">
            <a:avLst/>
          </a:prstGeom>
        </p:spPr>
      </p:pic>
      <p:cxnSp>
        <p:nvCxnSpPr>
          <p:cNvPr id="20" name="Conector recto 19"/>
          <p:cNvCxnSpPr/>
          <p:nvPr/>
        </p:nvCxnSpPr>
        <p:spPr>
          <a:xfrm>
            <a:off x="4630366" y="2435320"/>
            <a:ext cx="0" cy="2294338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riángulo 20"/>
          <p:cNvSpPr/>
          <p:nvPr/>
        </p:nvSpPr>
        <p:spPr>
          <a:xfrm rot="5400000">
            <a:off x="2082673" y="2195346"/>
            <a:ext cx="366246" cy="342618"/>
          </a:xfrm>
          <a:prstGeom prst="triangle">
            <a:avLst/>
          </a:prstGeom>
          <a:solidFill>
            <a:srgbClr val="E627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F10BD7CE-0A1D-409C-BCB5-EA9266F0308C}"/>
              </a:ext>
            </a:extLst>
          </p:cNvPr>
          <p:cNvSpPr txBox="1"/>
          <p:nvPr/>
        </p:nvSpPr>
        <p:spPr>
          <a:xfrm>
            <a:off x="455437" y="5002923"/>
            <a:ext cx="8946349" cy="958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¿Cuáles son los criterios que tiene en cuenta para definir la intencionalidad pedagógica en clave de desarrollo y aprendizaje de los niños y niñas?</a:t>
            </a:r>
            <a:endParaRPr lang="es-CO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316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9C6E5F6D-E708-2541-A0C8-768542CA1B2A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3542"/>
            <a:ext cx="12192000" cy="6858000"/>
          </a:xfrm>
          <a:prstGeom prst="rect">
            <a:avLst/>
          </a:prstGeom>
          <a:effectLst/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140" y="1162732"/>
            <a:ext cx="2430414" cy="2374229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4875179" y="1472683"/>
            <a:ext cx="56193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¿Cómo se relacionan los criterios de evaluación con el plan de área?</a:t>
            </a:r>
            <a:endParaRPr lang="es-CO" sz="3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976" y="5851372"/>
            <a:ext cx="1250587" cy="675380"/>
          </a:xfrm>
          <a:prstGeom prst="rect">
            <a:avLst/>
          </a:prstGeom>
        </p:spPr>
      </p:pic>
      <p:cxnSp>
        <p:nvCxnSpPr>
          <p:cNvPr id="11" name="Conector recto 10"/>
          <p:cNvCxnSpPr/>
          <p:nvPr/>
        </p:nvCxnSpPr>
        <p:spPr>
          <a:xfrm>
            <a:off x="4630366" y="1242624"/>
            <a:ext cx="0" cy="2294338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riángulo 12"/>
          <p:cNvSpPr/>
          <p:nvPr/>
        </p:nvSpPr>
        <p:spPr>
          <a:xfrm rot="5400000">
            <a:off x="1789443" y="1283244"/>
            <a:ext cx="366246" cy="342618"/>
          </a:xfrm>
          <a:prstGeom prst="triangle">
            <a:avLst/>
          </a:prstGeom>
          <a:solidFill>
            <a:srgbClr val="195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13A8EEA8-2343-4EC1-B67B-400DF374491B}"/>
              </a:ext>
            </a:extLst>
          </p:cNvPr>
          <p:cNvSpPr txBox="1"/>
          <p:nvPr/>
        </p:nvSpPr>
        <p:spPr>
          <a:xfrm>
            <a:off x="402004" y="4445874"/>
            <a:ext cx="8946349" cy="958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¿Cuáles son los criterios que tiene en cuenta para definir la intencionalidad pedagógica en clave de desarrollo y aprendizaje de los niños y niñas?</a:t>
            </a:r>
            <a:endParaRPr lang="es-CO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460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3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57" y="0"/>
            <a:ext cx="12192000" cy="6858000"/>
          </a:xfrm>
          <a:prstGeom prst="rect">
            <a:avLst/>
          </a:prstGeom>
          <a:effectLst/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568" y="1138742"/>
            <a:ext cx="2341332" cy="2305455"/>
          </a:xfrm>
          <a:prstGeom prst="rect">
            <a:avLst/>
          </a:prstGeom>
        </p:spPr>
      </p:pic>
      <p:cxnSp>
        <p:nvCxnSpPr>
          <p:cNvPr id="7" name="Conector recto 6"/>
          <p:cNvCxnSpPr/>
          <p:nvPr/>
        </p:nvCxnSpPr>
        <p:spPr>
          <a:xfrm>
            <a:off x="4630366" y="1149859"/>
            <a:ext cx="0" cy="2294338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/>
        </p:nvSpPr>
        <p:spPr>
          <a:xfrm>
            <a:off x="4979691" y="860308"/>
            <a:ext cx="604174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¿En qué medida se corresponden los criterios de evaluación con el perfil del estudiante que se fija en el PEI?</a:t>
            </a:r>
            <a:endParaRPr lang="es-CO" sz="3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976" y="5851372"/>
            <a:ext cx="1250587" cy="675380"/>
          </a:xfrm>
          <a:prstGeom prst="rect">
            <a:avLst/>
          </a:prstGeom>
        </p:spPr>
      </p:pic>
      <p:sp>
        <p:nvSpPr>
          <p:cNvPr id="11" name="Triángulo 10"/>
          <p:cNvSpPr/>
          <p:nvPr/>
        </p:nvSpPr>
        <p:spPr>
          <a:xfrm rot="5400000">
            <a:off x="1851445" y="1161673"/>
            <a:ext cx="366246" cy="342618"/>
          </a:xfrm>
          <a:prstGeom prst="triangle">
            <a:avLst/>
          </a:prstGeom>
          <a:solidFill>
            <a:srgbClr val="E627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7A006FF0-A7CA-442D-AA44-65C5075C7FA2}"/>
              </a:ext>
            </a:extLst>
          </p:cNvPr>
          <p:cNvSpPr txBox="1"/>
          <p:nvPr/>
        </p:nvSpPr>
        <p:spPr>
          <a:xfrm>
            <a:off x="402004" y="4445874"/>
            <a:ext cx="8946349" cy="958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¿Cuáles son los criterios que tiene en cuenta para definir la intencionalidad pedagógica en clave de desarrollo y aprendizaje de los niños y niñas?</a:t>
            </a:r>
            <a:endParaRPr lang="es-CO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420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5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15" y="153489"/>
            <a:ext cx="12192000" cy="6858000"/>
          </a:xfrm>
          <a:prstGeom prst="rect">
            <a:avLst/>
          </a:prstGeom>
          <a:effectLst/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242" y="1498732"/>
            <a:ext cx="2407658" cy="2294338"/>
          </a:xfrm>
          <a:prstGeom prst="rect">
            <a:avLst/>
          </a:prstGeom>
        </p:spPr>
      </p:pic>
      <p:cxnSp>
        <p:nvCxnSpPr>
          <p:cNvPr id="5" name="Conector recto 4"/>
          <p:cNvCxnSpPr/>
          <p:nvPr/>
        </p:nvCxnSpPr>
        <p:spPr>
          <a:xfrm>
            <a:off x="4630366" y="1520923"/>
            <a:ext cx="0" cy="2294338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/>
        </p:nvSpPr>
        <p:spPr>
          <a:xfrm>
            <a:off x="5011439" y="1506937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¿Cómo creen que se relacionan los criterios de evaluación y los índices de no promoción?</a:t>
            </a:r>
            <a:endParaRPr lang="es-CO" sz="3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976" y="5851372"/>
            <a:ext cx="1250587" cy="675380"/>
          </a:xfrm>
          <a:prstGeom prst="rect">
            <a:avLst/>
          </a:prstGeom>
        </p:spPr>
      </p:pic>
      <p:sp>
        <p:nvSpPr>
          <p:cNvPr id="10" name="Triángulo 9"/>
          <p:cNvSpPr/>
          <p:nvPr/>
        </p:nvSpPr>
        <p:spPr>
          <a:xfrm rot="5400000">
            <a:off x="1858937" y="1532737"/>
            <a:ext cx="366246" cy="342618"/>
          </a:xfrm>
          <a:prstGeom prst="triangle">
            <a:avLst/>
          </a:prstGeom>
          <a:solidFill>
            <a:srgbClr val="E627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9B2AC05A-B9B6-4488-B5FE-2EC82662B67C}"/>
              </a:ext>
            </a:extLst>
          </p:cNvPr>
          <p:cNvSpPr txBox="1"/>
          <p:nvPr/>
        </p:nvSpPr>
        <p:spPr>
          <a:xfrm>
            <a:off x="402004" y="4445874"/>
            <a:ext cx="8946349" cy="958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¿Cómo se relacionan los criterios de seguimiento al desarrollo y aprendizaje de los niños y las niñas con las intencionalidades pedagógicas? </a:t>
            </a:r>
            <a:endParaRPr lang="es-CO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7908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811F00375B687499447460416374D1A" ma:contentTypeVersion="10" ma:contentTypeDescription="Crear nuevo documento." ma:contentTypeScope="" ma:versionID="d5d97d9f6244f841f49c77233281c6c3">
  <xsd:schema xmlns:xsd="http://www.w3.org/2001/XMLSchema" xmlns:xs="http://www.w3.org/2001/XMLSchema" xmlns:p="http://schemas.microsoft.com/office/2006/metadata/properties" xmlns:ns3="0819f18c-efac-4561-8d72-b46e093de843" xmlns:ns4="8e75e686-812e-4c17-b37b-a7b2ef2a1ffb" targetNamespace="http://schemas.microsoft.com/office/2006/metadata/properties" ma:root="true" ma:fieldsID="c3ae5055367ebe16ef68f04c3b193aab" ns3:_="" ns4:_="">
    <xsd:import namespace="0819f18c-efac-4561-8d72-b46e093de843"/>
    <xsd:import namespace="8e75e686-812e-4c17-b37b-a7b2ef2a1ff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19f18c-efac-4561-8d72-b46e093de8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75e686-812e-4c17-b37b-a7b2ef2a1ff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F99A5F-468A-49EC-89E7-34A1DC7AE1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19f18c-efac-4561-8d72-b46e093de843"/>
    <ds:schemaRef ds:uri="8e75e686-812e-4c17-b37b-a7b2ef2a1f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826469A-12D3-42A5-B86A-C101CBF57077}">
  <ds:schemaRefs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purl.org/dc/dcmitype/"/>
    <ds:schemaRef ds:uri="8e75e686-812e-4c17-b37b-a7b2ef2a1ffb"/>
    <ds:schemaRef ds:uri="http://purl.org/dc/terms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0819f18c-efac-4561-8d72-b46e093de843"/>
  </ds:schemaRefs>
</ds:datastoreItem>
</file>

<file path=customXml/itemProps3.xml><?xml version="1.0" encoding="utf-8"?>
<ds:datastoreItem xmlns:ds="http://schemas.openxmlformats.org/officeDocument/2006/customXml" ds:itemID="{15A502F8-4794-43F8-9B1B-298148BA7F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2113</TotalTime>
  <Words>742</Words>
  <Application>Microsoft Office PowerPoint</Application>
  <PresentationFormat>Personalizado</PresentationFormat>
  <Paragraphs>80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Rafael Fernando Posada Rueda</dc:creator>
  <cp:lastModifiedBy>Calidad_Javier</cp:lastModifiedBy>
  <cp:revision>25</cp:revision>
  <dcterms:created xsi:type="dcterms:W3CDTF">2019-08-22T19:46:36Z</dcterms:created>
  <dcterms:modified xsi:type="dcterms:W3CDTF">2019-09-24T21:23:02Z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0x0101004811F00375B687499447460416374D1A</vt:lpwstr>
  </property>
  <property fmtid="{D5CDD505-2E9C-101B-9397-08002B2CF9AE}" pid="3" name="IdNivel">
    <vt:lpwstr>NIVEL-1</vt:lpwstr>
  </property>
  <property fmtid="{D5CDD505-2E9C-101B-9397-08002B2CF9AE}" pid="4" name="IdTipoDoc">
    <vt:lpwstr>TIPODOC-1</vt:lpwstr>
  </property>
  <property fmtid="{D5CDD505-2E9C-101B-9397-08002B2CF9AE}" pid="5" name="IdDocTMS">
    <vt:lpwstr>DOCTMS-1</vt:lpwstr>
  </property>
  <property fmtid="{D5CDD505-2E9C-101B-9397-08002B2CF9AE}" pid="6" name="PublicarPDF">
    <vt:lpwstr>1</vt:lpwstr>
  </property>
</Properties>
</file>