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434" autoAdjust="0"/>
  </p:normalViewPr>
  <p:slideViewPr>
    <p:cSldViewPr>
      <p:cViewPr varScale="1">
        <p:scale>
          <a:sx n="74" d="100"/>
          <a:sy n="74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DESERCION ESCOLAR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Hoja1!$A$2:$A$5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14080</c:v>
                </c:pt>
                <c:pt idx="1">
                  <c:v>7258</c:v>
                </c:pt>
                <c:pt idx="2">
                  <c:v>5305</c:v>
                </c:pt>
                <c:pt idx="3">
                  <c:v>3332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306176"/>
        <c:axId val="86305408"/>
      </c:lineChart>
      <c:catAx>
        <c:axId val="8630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6305408"/>
        <c:crosses val="autoZero"/>
        <c:auto val="1"/>
        <c:lblAlgn val="ctr"/>
        <c:lblOffset val="100"/>
        <c:noMultiLvlLbl val="0"/>
      </c:catAx>
      <c:valAx>
        <c:axId val="8630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630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01EA-B06E-49BE-B176-23D40BF32A8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963D-8AB0-4BE7-9AE6-5592CF1D22D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4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01EA-B06E-49BE-B176-23D40BF32A8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963D-8AB0-4BE7-9AE6-5592CF1D22D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7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01EA-B06E-49BE-B176-23D40BF32A8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963D-8AB0-4BE7-9AE6-5592CF1D22D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7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01EA-B06E-49BE-B176-23D40BF32A8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963D-8AB0-4BE7-9AE6-5592CF1D22D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8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01EA-B06E-49BE-B176-23D40BF32A8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963D-8AB0-4BE7-9AE6-5592CF1D22D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2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01EA-B06E-49BE-B176-23D40BF32A8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963D-8AB0-4BE7-9AE6-5592CF1D22D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4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01EA-B06E-49BE-B176-23D40BF32A8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963D-8AB0-4BE7-9AE6-5592CF1D22D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72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01EA-B06E-49BE-B176-23D40BF32A8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963D-8AB0-4BE7-9AE6-5592CF1D22D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3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01EA-B06E-49BE-B176-23D40BF32A8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963D-8AB0-4BE7-9AE6-5592CF1D22D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8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01EA-B06E-49BE-B176-23D40BF32A8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963D-8AB0-4BE7-9AE6-5592CF1D22D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0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01EA-B06E-49BE-B176-23D40BF32A8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963D-8AB0-4BE7-9AE6-5592CF1D22D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1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101EA-B06E-49BE-B176-23D40BF32A85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28/07/2015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5963D-8AB0-4BE7-9AE6-5592CF1D22D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554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SECRETARIA DE EDUCACIÓN DEPARTAMENTAL DE MAGDALENA </a:t>
            </a:r>
            <a:endParaRPr lang="es-CO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INFORME DE GESTION </a:t>
            </a:r>
          </a:p>
          <a:p>
            <a:r>
              <a:rPr lang="es-CO" dirty="0" smtClean="0"/>
              <a:t>2014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9658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0"/>
            <a:ext cx="8892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itchFamily="34" charset="0"/>
              </a:rPr>
              <a:t>Disminución </a:t>
            </a:r>
            <a:r>
              <a:rPr lang="es-CO" sz="4000" dirty="0">
                <a:solidFill>
                  <a:srgbClr val="FF0000"/>
                </a:solidFill>
                <a:latin typeface="Arial Black" pitchFamily="34" charset="0"/>
              </a:rPr>
              <a:t>Deserción </a:t>
            </a:r>
            <a:r>
              <a:rPr lang="es-CO" sz="4000" dirty="0" smtClean="0">
                <a:solidFill>
                  <a:srgbClr val="FF0000"/>
                </a:solidFill>
                <a:latin typeface="Arial Black" pitchFamily="34" charset="0"/>
              </a:rPr>
              <a:t>Escolar</a:t>
            </a:r>
          </a:p>
          <a:p>
            <a:r>
              <a:rPr lang="es-CO" sz="4000" u="sng" dirty="0" smtClean="0">
                <a:solidFill>
                  <a:srgbClr val="FF0000"/>
                </a:solidFill>
                <a:latin typeface="Arial Black" pitchFamily="34" charset="0"/>
              </a:rPr>
              <a:t>2002 - 2013</a:t>
            </a:r>
            <a:endParaRPr lang="es-CO" sz="40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198" name="Picture 6" descr="H:\Gráficos steven magdalena\gráficos-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41" y="1323439"/>
            <a:ext cx="4755057" cy="551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5 CuadroTexto"/>
          <p:cNvSpPr txBox="1"/>
          <p:nvPr/>
        </p:nvSpPr>
        <p:spPr>
          <a:xfrm>
            <a:off x="-39041" y="1412776"/>
            <a:ext cx="230678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2200" dirty="0">
                <a:solidFill>
                  <a:schemeClr val="bg1"/>
                </a:solidFill>
              </a:rPr>
              <a:t>La deserción mínima fue de 1,7 % para el año 2013 y la máxima fue 8.3% para el año 2006</a:t>
            </a:r>
            <a:r>
              <a:rPr lang="es-CO" sz="2200" dirty="0" smtClean="0">
                <a:solidFill>
                  <a:schemeClr val="bg1"/>
                </a:solidFill>
              </a:rPr>
              <a:t>.</a:t>
            </a:r>
            <a:br>
              <a:rPr lang="es-CO" sz="2200" dirty="0" smtClean="0">
                <a:solidFill>
                  <a:schemeClr val="bg1"/>
                </a:solidFill>
              </a:rPr>
            </a:br>
            <a:endParaRPr lang="es-CO" sz="2200" dirty="0">
              <a:solidFill>
                <a:schemeClr val="bg1"/>
              </a:solidFill>
            </a:endParaRPr>
          </a:p>
          <a:p>
            <a:r>
              <a:rPr lang="es-CO" sz="2200" dirty="0">
                <a:solidFill>
                  <a:schemeClr val="bg1"/>
                </a:solidFill>
              </a:rPr>
              <a:t> </a:t>
            </a:r>
            <a:r>
              <a:rPr lang="es-CO" sz="2200" dirty="0" smtClean="0">
                <a:solidFill>
                  <a:schemeClr val="bg1"/>
                </a:solidFill>
              </a:rPr>
              <a:t>El </a:t>
            </a:r>
            <a:r>
              <a:rPr lang="es-CO" sz="2200" dirty="0">
                <a:solidFill>
                  <a:schemeClr val="bg1"/>
                </a:solidFill>
              </a:rPr>
              <a:t>rango de la deserción fue de 14514,0 </a:t>
            </a:r>
            <a:r>
              <a:rPr lang="es-CO" sz="2200" dirty="0" smtClean="0">
                <a:solidFill>
                  <a:schemeClr val="bg1"/>
                </a:solidFill>
              </a:rPr>
              <a:t>estudiante.</a:t>
            </a:r>
            <a:br>
              <a:rPr lang="es-CO" sz="2200" dirty="0" smtClean="0">
                <a:solidFill>
                  <a:schemeClr val="bg1"/>
                </a:solidFill>
              </a:rPr>
            </a:br>
            <a:r>
              <a:rPr lang="es-CO" sz="2200" dirty="0" smtClean="0">
                <a:solidFill>
                  <a:schemeClr val="bg1"/>
                </a:solidFill>
              </a:rPr>
              <a:t> </a:t>
            </a:r>
            <a:endParaRPr lang="es-CO" sz="2200" dirty="0">
              <a:solidFill>
                <a:schemeClr val="bg1"/>
              </a:solidFill>
            </a:endParaRPr>
          </a:p>
          <a:p>
            <a:r>
              <a:rPr lang="es-CO" sz="2200" dirty="0">
                <a:solidFill>
                  <a:schemeClr val="bg1"/>
                </a:solidFill>
              </a:rPr>
              <a:t> </a:t>
            </a:r>
            <a:r>
              <a:rPr lang="es-CO" sz="2200" dirty="0" smtClean="0">
                <a:solidFill>
                  <a:schemeClr val="bg1"/>
                </a:solidFill>
              </a:rPr>
              <a:t>La </a:t>
            </a:r>
            <a:r>
              <a:rPr lang="es-CO" sz="2200" dirty="0">
                <a:solidFill>
                  <a:schemeClr val="bg1"/>
                </a:solidFill>
              </a:rPr>
              <a:t>deserción promedio en  los últimos doce años fue de 6833,33 </a:t>
            </a:r>
            <a:endParaRPr lang="es-CO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035691"/>
              </p:ext>
            </p:extLst>
          </p:nvPr>
        </p:nvGraphicFramePr>
        <p:xfrm>
          <a:off x="2302252" y="1323439"/>
          <a:ext cx="6841747" cy="2465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7793"/>
                <a:gridCol w="1997480"/>
                <a:gridCol w="1996474"/>
              </a:tblGrid>
              <a:tr h="883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AÑ0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DESERCION ESCOLAR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PORCENTAJE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5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2010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14080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6.8%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5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2011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7258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3.8%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5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2012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5305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3.0%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5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2013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3332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1.7%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953674"/>
              </p:ext>
            </p:extLst>
          </p:nvPr>
        </p:nvGraphicFramePr>
        <p:xfrm>
          <a:off x="2267744" y="3789040"/>
          <a:ext cx="6876256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51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0"/>
            <a:ext cx="6444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itchFamily="34" charset="0"/>
              </a:rPr>
              <a:t>Alfabetización de </a:t>
            </a:r>
            <a:r>
              <a:rPr lang="es-CO" sz="4000" dirty="0" smtClean="0">
                <a:solidFill>
                  <a:srgbClr val="FF0000"/>
                </a:solidFill>
                <a:latin typeface="Arial Black" pitchFamily="34" charset="0"/>
              </a:rPr>
              <a:t>Jóvenes y Adultos</a:t>
            </a:r>
            <a:r>
              <a:rPr lang="es-CO" sz="4000" u="sng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s-CO" sz="4000" u="sng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es-CO" sz="40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198" name="Picture 6" descr="H:\Gráficos steven magdalena\gráficos-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75" y="1323439"/>
            <a:ext cx="4580120" cy="551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231329" y="1462011"/>
            <a:ext cx="4580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prstClr val="white"/>
                </a:solidFill>
                <a:latin typeface="Arial Black" pitchFamily="34" charset="0"/>
              </a:rPr>
              <a:t>10.000 </a:t>
            </a:r>
            <a:endParaRPr lang="es-CO" sz="28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07704" y="1985734"/>
            <a:ext cx="2613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prstClr val="white"/>
                </a:solidFill>
                <a:latin typeface="Arial Black" pitchFamily="34" charset="0"/>
              </a:rPr>
              <a:t> Adultos</a:t>
            </a:r>
            <a:endParaRPr lang="es-CO" sz="28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979712" y="2572905"/>
            <a:ext cx="251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prstClr val="white"/>
                </a:solidFill>
                <a:latin typeface="Arial Black" pitchFamily="34" charset="0"/>
              </a:rPr>
              <a:t>Con el Modelo Educativo flexible </a:t>
            </a:r>
            <a:r>
              <a:rPr lang="es-CO" sz="1400" dirty="0" err="1" smtClean="0">
                <a:solidFill>
                  <a:prstClr val="white"/>
                </a:solidFill>
                <a:latin typeface="Arial Black" pitchFamily="34" charset="0"/>
              </a:rPr>
              <a:t>Cafam</a:t>
            </a:r>
            <a:endParaRPr lang="es-CO" sz="14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483768" y="3855169"/>
            <a:ext cx="277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prstClr val="white"/>
                </a:solidFill>
                <a:latin typeface="Arial Black" pitchFamily="34" charset="0"/>
              </a:rPr>
              <a:t>2013</a:t>
            </a:r>
            <a:endParaRPr lang="es-CO" sz="32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7" name="4 CuadroTexto"/>
          <p:cNvSpPr txBox="1"/>
          <p:nvPr/>
        </p:nvSpPr>
        <p:spPr>
          <a:xfrm>
            <a:off x="4671991" y="1475362"/>
            <a:ext cx="4580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prstClr val="white"/>
                </a:solidFill>
                <a:latin typeface="Arial Black" pitchFamily="34" charset="0"/>
              </a:rPr>
              <a:t>10.000 </a:t>
            </a:r>
            <a:endParaRPr lang="es-CO" sz="28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8" name="5 CuadroTexto"/>
          <p:cNvSpPr txBox="1"/>
          <p:nvPr/>
        </p:nvSpPr>
        <p:spPr>
          <a:xfrm>
            <a:off x="4355976" y="2014260"/>
            <a:ext cx="2613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prstClr val="white"/>
                </a:solidFill>
                <a:latin typeface="Arial Black" pitchFamily="34" charset="0"/>
              </a:rPr>
              <a:t>Adultos</a:t>
            </a:r>
            <a:endParaRPr lang="es-CO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9" name="6 CuadroTexto"/>
          <p:cNvSpPr txBox="1"/>
          <p:nvPr/>
        </p:nvSpPr>
        <p:spPr>
          <a:xfrm>
            <a:off x="4355976" y="2601431"/>
            <a:ext cx="251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prstClr val="white"/>
                </a:solidFill>
                <a:latin typeface="Arial Black" pitchFamily="34" charset="0"/>
              </a:rPr>
              <a:t>Con el Modelo Educativo flexible A Crecer</a:t>
            </a:r>
            <a:endParaRPr lang="es-CO" sz="14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20" name="8 CuadroTexto"/>
          <p:cNvSpPr txBox="1"/>
          <p:nvPr/>
        </p:nvSpPr>
        <p:spPr>
          <a:xfrm>
            <a:off x="4746379" y="3883695"/>
            <a:ext cx="277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prstClr val="white"/>
                </a:solidFill>
                <a:latin typeface="Arial Black" pitchFamily="34" charset="0"/>
              </a:rPr>
              <a:t>2014</a:t>
            </a:r>
            <a:endParaRPr lang="es-CO" sz="3200" dirty="0">
              <a:solidFill>
                <a:prstClr val="white"/>
              </a:solidFill>
              <a:latin typeface="Arial Black" pitchFamily="34" charset="0"/>
            </a:endParaRPr>
          </a:p>
        </p:txBody>
      </p:sp>
      <p:pic>
        <p:nvPicPr>
          <p:cNvPr id="21" name="Picture 6" descr="H:\Gráficos steven magdalena\gráficos-5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0"/>
          <a:stretch/>
        </p:blipFill>
        <p:spPr bwMode="auto">
          <a:xfrm>
            <a:off x="-36513" y="1323439"/>
            <a:ext cx="1997547" cy="551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323439"/>
            <a:ext cx="2626039" cy="5517670"/>
          </a:xfrm>
          <a:prstGeom prst="rect">
            <a:avLst/>
          </a:prstGeom>
        </p:spPr>
      </p:pic>
      <p:sp>
        <p:nvSpPr>
          <p:cNvPr id="22" name="4 CuadroTexto"/>
          <p:cNvSpPr txBox="1"/>
          <p:nvPr/>
        </p:nvSpPr>
        <p:spPr>
          <a:xfrm>
            <a:off x="495528" y="1484784"/>
            <a:ext cx="140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prstClr val="white"/>
                </a:solidFill>
                <a:latin typeface="Arial Black" pitchFamily="34" charset="0"/>
              </a:rPr>
              <a:t>4.369 </a:t>
            </a:r>
            <a:endParaRPr lang="es-CO" sz="28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23" name="5 CuadroTexto"/>
          <p:cNvSpPr txBox="1"/>
          <p:nvPr/>
        </p:nvSpPr>
        <p:spPr>
          <a:xfrm>
            <a:off x="-108520" y="2023682"/>
            <a:ext cx="2613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prstClr val="white"/>
                </a:solidFill>
                <a:latin typeface="Arial Black" pitchFamily="34" charset="0"/>
              </a:rPr>
              <a:t>Adultos</a:t>
            </a:r>
            <a:endParaRPr lang="es-CO" sz="28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24" name="8 CuadroTexto"/>
          <p:cNvSpPr txBox="1"/>
          <p:nvPr/>
        </p:nvSpPr>
        <p:spPr>
          <a:xfrm>
            <a:off x="251520" y="3861048"/>
            <a:ext cx="277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prstClr val="white"/>
                </a:solidFill>
                <a:latin typeface="Arial Black" pitchFamily="34" charset="0"/>
              </a:rPr>
              <a:t>2012</a:t>
            </a:r>
            <a:endParaRPr lang="es-CO" sz="32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25" name="6 CuadroTexto"/>
          <p:cNvSpPr txBox="1"/>
          <p:nvPr/>
        </p:nvSpPr>
        <p:spPr>
          <a:xfrm>
            <a:off x="0" y="2564904"/>
            <a:ext cx="251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prstClr val="white"/>
                </a:solidFill>
                <a:latin typeface="Arial Black" pitchFamily="34" charset="0"/>
              </a:rPr>
              <a:t>Con el Modelo Educativo flexible</a:t>
            </a:r>
          </a:p>
          <a:p>
            <a:r>
              <a:rPr lang="es-CO" sz="1400" dirty="0" smtClean="0">
                <a:solidFill>
                  <a:prstClr val="white"/>
                </a:solidFill>
                <a:latin typeface="Arial Black" pitchFamily="34" charset="0"/>
              </a:rPr>
              <a:t>Pava</a:t>
            </a:r>
            <a:endParaRPr lang="es-CO" sz="14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26" name="8 CuadroTexto"/>
          <p:cNvSpPr txBox="1"/>
          <p:nvPr/>
        </p:nvSpPr>
        <p:spPr>
          <a:xfrm>
            <a:off x="92396" y="5225208"/>
            <a:ext cx="6116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prstClr val="white"/>
                </a:solidFill>
                <a:latin typeface="Arial Black" pitchFamily="34" charset="0"/>
              </a:rPr>
              <a:t>Para 2015 se proyecta atender 10.000 Adultos</a:t>
            </a:r>
            <a:endParaRPr lang="es-CO" sz="3200" dirty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97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Desktop\para gobernacion del magdalena\ICONOS PRESENTACION-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716" y="3356992"/>
            <a:ext cx="1051316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" y="4149081"/>
            <a:ext cx="35638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prstClr val="white"/>
                </a:solidFill>
                <a:latin typeface="Arial Black" pitchFamily="34" charset="0"/>
              </a:rPr>
              <a:t>2013</a:t>
            </a:r>
          </a:p>
          <a:p>
            <a:pPr algn="ctr"/>
            <a:r>
              <a:rPr lang="es-CO" sz="3200" dirty="0" smtClean="0">
                <a:solidFill>
                  <a:prstClr val="white"/>
                </a:solidFill>
                <a:latin typeface="Arial Black" pitchFamily="34" charset="0"/>
              </a:rPr>
              <a:t>Certificación </a:t>
            </a:r>
            <a:r>
              <a:rPr lang="es-CO" sz="3200" dirty="0">
                <a:solidFill>
                  <a:prstClr val="white"/>
                </a:solidFill>
                <a:latin typeface="Arial Black" pitchFamily="34" charset="0"/>
              </a:rPr>
              <a:t>de Calidad </a:t>
            </a:r>
          </a:p>
          <a:p>
            <a:endParaRPr lang="es-CO" sz="1200" dirty="0">
              <a:solidFill>
                <a:prstClr val="white"/>
              </a:solidFill>
              <a:latin typeface="Arial Black" pitchFamily="34" charset="0"/>
            </a:endParaRPr>
          </a:p>
          <a:p>
            <a:r>
              <a:rPr lang="es-CO" dirty="0">
                <a:solidFill>
                  <a:prstClr val="white"/>
                </a:solidFill>
                <a:latin typeface="Arial Black" pitchFamily="34" charset="0"/>
              </a:rPr>
              <a:t>E</a:t>
            </a:r>
            <a:r>
              <a:rPr lang="es-CO" dirty="0" smtClean="0">
                <a:solidFill>
                  <a:prstClr val="white"/>
                </a:solidFill>
                <a:latin typeface="Arial Black" pitchFamily="34" charset="0"/>
              </a:rPr>
              <a:t>n </a:t>
            </a:r>
            <a:r>
              <a:rPr lang="es-CO" dirty="0">
                <a:solidFill>
                  <a:prstClr val="white"/>
                </a:solidFill>
                <a:latin typeface="Arial Black" pitchFamily="34" charset="0"/>
              </a:rPr>
              <a:t>procesos de Cobertura, Talento Humano y Atención Al Ciudadano </a:t>
            </a:r>
          </a:p>
        </p:txBody>
      </p:sp>
      <p:sp>
        <p:nvSpPr>
          <p:cNvPr id="9" name="7 CuadroTexto"/>
          <p:cNvSpPr txBox="1"/>
          <p:nvPr/>
        </p:nvSpPr>
        <p:spPr>
          <a:xfrm>
            <a:off x="3995936" y="4115836"/>
            <a:ext cx="51480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prstClr val="white"/>
                </a:solidFill>
                <a:latin typeface="Arial Black" pitchFamily="34" charset="0"/>
              </a:rPr>
              <a:t>2014</a:t>
            </a:r>
          </a:p>
          <a:p>
            <a:pPr algn="ctr"/>
            <a:r>
              <a:rPr lang="es-CO" sz="3200" dirty="0" smtClean="0">
                <a:solidFill>
                  <a:prstClr val="white"/>
                </a:solidFill>
                <a:latin typeface="Arial Black" pitchFamily="34" charset="0"/>
              </a:rPr>
              <a:t>Recertificación </a:t>
            </a:r>
            <a:r>
              <a:rPr lang="es-CO" sz="3200" dirty="0">
                <a:solidFill>
                  <a:prstClr val="white"/>
                </a:solidFill>
                <a:latin typeface="Arial Black" pitchFamily="34" charset="0"/>
              </a:rPr>
              <a:t>de Calidad </a:t>
            </a:r>
          </a:p>
          <a:p>
            <a:endParaRPr lang="es-CO" sz="1200" dirty="0">
              <a:solidFill>
                <a:prstClr val="white"/>
              </a:solidFill>
              <a:latin typeface="Arial Black" pitchFamily="34" charset="0"/>
            </a:endParaRPr>
          </a:p>
          <a:p>
            <a:r>
              <a:rPr lang="es-CO" dirty="0" smtClean="0">
                <a:solidFill>
                  <a:prstClr val="white"/>
                </a:solidFill>
                <a:latin typeface="Arial Black" pitchFamily="34" charset="0"/>
              </a:rPr>
              <a:t>En </a:t>
            </a:r>
            <a:r>
              <a:rPr lang="es-CO" dirty="0">
                <a:solidFill>
                  <a:prstClr val="white"/>
                </a:solidFill>
                <a:latin typeface="Arial Black" pitchFamily="34" charset="0"/>
              </a:rPr>
              <a:t>procesos de Cobertura, Talento Humano y Atención Al </a:t>
            </a:r>
            <a:r>
              <a:rPr lang="es-CO" dirty="0" smtClean="0">
                <a:solidFill>
                  <a:prstClr val="white"/>
                </a:solidFill>
                <a:latin typeface="Arial Black" pitchFamily="34" charset="0"/>
              </a:rPr>
              <a:t>Ciudadano y Certificación en CALIDAD </a:t>
            </a:r>
            <a:r>
              <a:rPr lang="es-CO" dirty="0">
                <a:solidFill>
                  <a:prstClr val="white"/>
                </a:solidFill>
                <a:latin typeface="Arial Black" pitchFamily="34" charset="0"/>
              </a:rPr>
              <a:t>EDUCATIVA  por 1ª vez.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76" y="0"/>
            <a:ext cx="6653482" cy="39820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06" y="0"/>
            <a:ext cx="2522494" cy="398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0"/>
            <a:ext cx="6444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itchFamily="34" charset="0"/>
              </a:rPr>
              <a:t>Inversión en</a:t>
            </a:r>
            <a:r>
              <a:rPr lang="es-CO" sz="4000" u="sng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br>
              <a:rPr lang="es-CO" sz="4000" u="sng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s-CO" sz="4000" u="sng" dirty="0" smtClean="0">
                <a:solidFill>
                  <a:srgbClr val="C00000"/>
                </a:solidFill>
                <a:latin typeface="Arial Black" pitchFamily="34" charset="0"/>
              </a:rPr>
              <a:t>Educación Superior </a:t>
            </a:r>
            <a:endParaRPr lang="es-CO" sz="4000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8198" name="Picture 6" descr="H:\Gráficos steven magdalena\gráficos-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51" y="1323439"/>
            <a:ext cx="4755057" cy="551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-66294" y="1446836"/>
            <a:ext cx="4164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solidFill>
                  <a:prstClr val="white"/>
                </a:solidFill>
                <a:latin typeface="Arial Black" pitchFamily="34" charset="0"/>
              </a:rPr>
              <a:t>$17.000 </a:t>
            </a:r>
            <a:endParaRPr lang="es-CO" sz="40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1151" y="198573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prstClr val="white"/>
                </a:solidFill>
                <a:latin typeface="Arial Black" pitchFamily="34" charset="0"/>
              </a:rPr>
              <a:t>millones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790" y="2572905"/>
            <a:ext cx="22840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prstClr val="white"/>
                </a:solidFill>
                <a:latin typeface="Arial Black" pitchFamily="34" charset="0"/>
              </a:rPr>
              <a:t>Invertidos  becas para Maestrías y Doctorados dentro del País y el exterior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-66294" y="5325300"/>
            <a:ext cx="2320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prstClr val="white"/>
                </a:solidFill>
                <a:latin typeface="Arial Black" pitchFamily="34" charset="0"/>
              </a:rPr>
              <a:t>Jóvenes Beneficiarios </a:t>
            </a:r>
            <a:r>
              <a:rPr lang="es-CO" dirty="0" smtClean="0">
                <a:solidFill>
                  <a:prstClr val="white"/>
                </a:solidFill>
                <a:latin typeface="Arial Black" pitchFamily="34" charset="0"/>
              </a:rPr>
              <a:t>en Becas en el Departamento del Magdalena.</a:t>
            </a:r>
            <a:endParaRPr lang="es-CO" sz="14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9581" y="4575849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solidFill>
                  <a:prstClr val="white"/>
                </a:solidFill>
                <a:latin typeface="Arial Black" pitchFamily="34" charset="0"/>
              </a:rPr>
              <a:t>472</a:t>
            </a:r>
            <a:endParaRPr lang="es-CO" sz="4400" dirty="0">
              <a:solidFill>
                <a:prstClr val="white"/>
              </a:solidFill>
              <a:latin typeface="Arial Black" pitchFamily="34" charset="0"/>
            </a:endParaRPr>
          </a:p>
        </p:txBody>
      </p:sp>
      <p:pic>
        <p:nvPicPr>
          <p:cNvPr id="12" name="Picture 2" descr="C:\Documents and Settings\rayi persa\Escritorio\CAMPAÑA TOÑO\AFICHE EDUCATIVO DE BECAS roj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9407" y="1230817"/>
            <a:ext cx="4484023" cy="5756148"/>
          </a:xfrm>
          <a:prstGeom prst="rect">
            <a:avLst/>
          </a:prstGeom>
          <a:noFill/>
        </p:spPr>
      </p:pic>
      <p:sp>
        <p:nvSpPr>
          <p:cNvPr id="13" name="7 CuadroTexto"/>
          <p:cNvSpPr txBox="1"/>
          <p:nvPr/>
        </p:nvSpPr>
        <p:spPr>
          <a:xfrm>
            <a:off x="2467375" y="1593174"/>
            <a:ext cx="23206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prstClr val="white"/>
                </a:solidFill>
                <a:latin typeface="Arial Black" pitchFamily="34" charset="0"/>
              </a:rPr>
              <a:t>Aprobación </a:t>
            </a:r>
            <a:r>
              <a:rPr lang="es-CO" dirty="0">
                <a:solidFill>
                  <a:prstClr val="white"/>
                </a:solidFill>
                <a:latin typeface="Arial Black" pitchFamily="34" charset="0"/>
              </a:rPr>
              <a:t>de </a:t>
            </a:r>
            <a:r>
              <a:rPr lang="es-CO" dirty="0" smtClean="0">
                <a:solidFill>
                  <a:prstClr val="white"/>
                </a:solidFill>
                <a:latin typeface="Arial Black" pitchFamily="34" charset="0"/>
              </a:rPr>
              <a:t>100% en becas en la Universidad del Magdalena </a:t>
            </a:r>
            <a:r>
              <a:rPr lang="es-CO" dirty="0">
                <a:solidFill>
                  <a:prstClr val="white"/>
                </a:solidFill>
                <a:latin typeface="Arial Black" pitchFamily="34" charset="0"/>
              </a:rPr>
              <a:t>para los dos mejores bachilleres de cada municipio del Departamento (</a:t>
            </a:r>
            <a:r>
              <a:rPr lang="es-CO" dirty="0" smtClean="0">
                <a:solidFill>
                  <a:prstClr val="white"/>
                </a:solidFill>
                <a:latin typeface="Arial Black" pitchFamily="34" charset="0"/>
              </a:rPr>
              <a:t>según </a:t>
            </a:r>
            <a:r>
              <a:rPr lang="es-CO" dirty="0">
                <a:solidFill>
                  <a:prstClr val="white"/>
                </a:solidFill>
                <a:latin typeface="Arial Black" pitchFamily="34" charset="0"/>
              </a:rPr>
              <a:t>pruebas </a:t>
            </a:r>
            <a:r>
              <a:rPr lang="es-CO" dirty="0" smtClean="0">
                <a:solidFill>
                  <a:prstClr val="white"/>
                </a:solidFill>
                <a:latin typeface="Arial Black" pitchFamily="34" charset="0"/>
              </a:rPr>
              <a:t>SABER).</a:t>
            </a:r>
            <a:endParaRPr lang="es-CO" dirty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3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Desktop\para gobernacion del magdalena\ICONOS PRESENTACION-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716" y="3356992"/>
            <a:ext cx="1051316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2220" y="4854499"/>
            <a:ext cx="3563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itchFamily="34" charset="0"/>
              </a:rPr>
              <a:t>Formación Docente</a:t>
            </a:r>
            <a:endParaRPr lang="es-CO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9" name="7 CuadroTexto"/>
          <p:cNvSpPr txBox="1"/>
          <p:nvPr/>
        </p:nvSpPr>
        <p:spPr>
          <a:xfrm>
            <a:off x="3995936" y="4115836"/>
            <a:ext cx="51480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itchFamily="34" charset="0"/>
              </a:rPr>
              <a:t>Capacitación de 550 docentes de grado 10 y 11, para un total de inversión de 1.000 millones de pesos.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7"/>
          <a:stretch/>
        </p:blipFill>
        <p:spPr>
          <a:xfrm>
            <a:off x="12220" y="0"/>
            <a:ext cx="9131780" cy="41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Desktop\para gobernacion del magdalena\ICONOS PRESENTACION-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716" y="3356992"/>
            <a:ext cx="1051316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0" y="5142483"/>
            <a:ext cx="3563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 smtClean="0">
                <a:solidFill>
                  <a:prstClr val="white"/>
                </a:solidFill>
                <a:latin typeface="Arial Black" pitchFamily="34" charset="0"/>
              </a:rPr>
              <a:t>Inversión en Tics</a:t>
            </a:r>
            <a:endParaRPr lang="es-CO" sz="24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9" name="7 CuadroTexto"/>
          <p:cNvSpPr txBox="1"/>
          <p:nvPr/>
        </p:nvSpPr>
        <p:spPr>
          <a:xfrm>
            <a:off x="3779912" y="4823595"/>
            <a:ext cx="5148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prstClr val="white"/>
                </a:solidFill>
                <a:latin typeface="Arial Black" pitchFamily="34" charset="0"/>
              </a:rPr>
              <a:t>Inversión de 4.460 Millones en Conectividad en las Instituciones Educativas del Departamento del Magdalena.</a:t>
            </a:r>
            <a:endParaRPr lang="es-CO" sz="2400" dirty="0">
              <a:solidFill>
                <a:prstClr val="white"/>
              </a:solidFill>
              <a:latin typeface="Arial Black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2"/>
            <a:ext cx="9144000" cy="464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0"/>
            <a:ext cx="6444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itchFamily="34" charset="0"/>
              </a:rPr>
              <a:t>Infraestructura </a:t>
            </a:r>
            <a:r>
              <a:rPr lang="es-CO" sz="4000" u="sng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br>
              <a:rPr lang="es-CO" sz="4000" u="sng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s-CO" sz="4000" u="sng" dirty="0" smtClean="0">
                <a:solidFill>
                  <a:srgbClr val="C00000"/>
                </a:solidFill>
                <a:latin typeface="Arial Black" pitchFamily="34" charset="0"/>
              </a:rPr>
              <a:t>Educativa </a:t>
            </a:r>
            <a:endParaRPr lang="es-CO" sz="4000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8198" name="Picture 6" descr="H:\Gráficos steven magdalena\gráficos-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51" y="1271889"/>
            <a:ext cx="4755057" cy="551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-66294" y="1446836"/>
            <a:ext cx="4164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solidFill>
                  <a:prstClr val="white"/>
                </a:solidFill>
                <a:latin typeface="Arial Black" pitchFamily="34" charset="0"/>
              </a:rPr>
              <a:t>$14.000 </a:t>
            </a:r>
            <a:endParaRPr lang="es-CO" sz="40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1151" y="198573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prstClr val="white"/>
                </a:solidFill>
                <a:latin typeface="Arial Black" pitchFamily="34" charset="0"/>
              </a:rPr>
              <a:t>millones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790" y="2572905"/>
            <a:ext cx="228407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prstClr val="white"/>
                </a:solidFill>
                <a:latin typeface="Arial Black" pitchFamily="34" charset="0"/>
              </a:rPr>
              <a:t>Invertidos  </a:t>
            </a:r>
            <a:r>
              <a:rPr lang="es-CO" sz="2000" dirty="0" smtClean="0">
                <a:solidFill>
                  <a:prstClr val="white"/>
                </a:solidFill>
                <a:latin typeface="Arial Black" pitchFamily="34" charset="0"/>
              </a:rPr>
              <a:t>en Contratos </a:t>
            </a:r>
            <a:r>
              <a:rPr lang="es-CO" sz="2000" dirty="0">
                <a:solidFill>
                  <a:prstClr val="white"/>
                </a:solidFill>
                <a:latin typeface="Arial Black" pitchFamily="34" charset="0"/>
              </a:rPr>
              <a:t>de construcción de  6 I</a:t>
            </a:r>
            <a:r>
              <a:rPr lang="es-CO" sz="2000" dirty="0" smtClean="0">
                <a:solidFill>
                  <a:prstClr val="white"/>
                </a:solidFill>
                <a:latin typeface="Arial Black" pitchFamily="34" charset="0"/>
              </a:rPr>
              <a:t>nstituciones Educativas:</a:t>
            </a:r>
          </a:p>
          <a:p>
            <a:endParaRPr lang="es-CO" sz="2000" dirty="0" smtClean="0">
              <a:solidFill>
                <a:prstClr val="white"/>
              </a:solidFill>
              <a:latin typeface="Arial Black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prstClr val="white"/>
                </a:solidFill>
                <a:latin typeface="Arial Black" pitchFamily="34" charset="0"/>
              </a:rPr>
              <a:t>Concordia</a:t>
            </a:r>
            <a:r>
              <a:rPr lang="es-CO" sz="1600" dirty="0">
                <a:solidFill>
                  <a:prstClr val="white"/>
                </a:solidFill>
                <a:latin typeface="Arial Black" pitchFamily="34" charset="0"/>
              </a:rPr>
              <a:t>: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prstClr val="white"/>
                </a:solidFill>
                <a:latin typeface="Arial Black" pitchFamily="34" charset="0"/>
              </a:rPr>
              <a:t>El Banco: 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prstClr val="white"/>
                </a:solidFill>
                <a:latin typeface="Arial Black" pitchFamily="34" charset="0"/>
              </a:rPr>
              <a:t>San Zenón: 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prstClr val="white"/>
                </a:solidFill>
                <a:latin typeface="Arial Black" pitchFamily="34" charset="0"/>
              </a:rPr>
              <a:t>Ariguaní: 1.</a:t>
            </a:r>
          </a:p>
          <a:p>
            <a:endParaRPr lang="es-CO" sz="20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494856" y="2593216"/>
            <a:ext cx="22719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prstClr val="white"/>
                </a:solidFill>
                <a:latin typeface="Arial Black" pitchFamily="34" charset="0"/>
              </a:rPr>
              <a:t>Invertidos en  la Dotación de </a:t>
            </a:r>
            <a:r>
              <a:rPr lang="es-CO" sz="2000" dirty="0" smtClean="0">
                <a:solidFill>
                  <a:prstClr val="white"/>
                </a:solidFill>
                <a:latin typeface="Arial Black" pitchFamily="34" charset="0"/>
              </a:rPr>
              <a:t>47 mil </a:t>
            </a:r>
            <a:r>
              <a:rPr lang="es-CO" sz="2000" dirty="0">
                <a:solidFill>
                  <a:prstClr val="white"/>
                </a:solidFill>
                <a:latin typeface="Arial Black" pitchFamily="34" charset="0"/>
              </a:rPr>
              <a:t>Pupitres de </a:t>
            </a:r>
            <a:r>
              <a:rPr lang="es-CO" sz="2000" dirty="0" smtClean="0">
                <a:solidFill>
                  <a:prstClr val="white"/>
                </a:solidFill>
                <a:latin typeface="Arial Black" pitchFamily="34" charset="0"/>
              </a:rPr>
              <a:t>bachillerato, </a:t>
            </a:r>
            <a:r>
              <a:rPr lang="es-CO" sz="2000" dirty="0">
                <a:solidFill>
                  <a:prstClr val="white"/>
                </a:solidFill>
                <a:latin typeface="Arial Black" pitchFamily="34" charset="0"/>
              </a:rPr>
              <a:t>primaria y </a:t>
            </a:r>
            <a:r>
              <a:rPr lang="es-CO" sz="2000" dirty="0" smtClean="0">
                <a:solidFill>
                  <a:prstClr val="white"/>
                </a:solidFill>
                <a:latin typeface="Arial Black" pitchFamily="34" charset="0"/>
              </a:rPr>
              <a:t>preescolar.</a:t>
            </a:r>
            <a:endParaRPr lang="es-CO" sz="2000" dirty="0">
              <a:solidFill>
                <a:prstClr val="white"/>
              </a:solidFill>
              <a:latin typeface="Arial Black" pitchFamily="34" charset="0"/>
            </a:endParaRPr>
          </a:p>
        </p:txBody>
      </p:sp>
      <p:pic>
        <p:nvPicPr>
          <p:cNvPr id="1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07" y="1323439"/>
            <a:ext cx="4440945" cy="5479190"/>
          </a:xfrm>
          <a:prstGeom prst="rect">
            <a:avLst/>
          </a:prstGeom>
        </p:spPr>
      </p:pic>
      <p:sp>
        <p:nvSpPr>
          <p:cNvPr id="15" name="4 CuadroTexto"/>
          <p:cNvSpPr txBox="1"/>
          <p:nvPr/>
        </p:nvSpPr>
        <p:spPr>
          <a:xfrm>
            <a:off x="2369174" y="1446836"/>
            <a:ext cx="4164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solidFill>
                  <a:prstClr val="white"/>
                </a:solidFill>
                <a:latin typeface="Arial Black" pitchFamily="34" charset="0"/>
              </a:rPr>
              <a:t>$</a:t>
            </a:r>
            <a:r>
              <a:rPr lang="es-CO" sz="4000" dirty="0">
                <a:solidFill>
                  <a:prstClr val="white"/>
                </a:solidFill>
                <a:latin typeface="Arial Black" pitchFamily="34" charset="0"/>
              </a:rPr>
              <a:t>6</a:t>
            </a:r>
            <a:r>
              <a:rPr lang="es-CO" sz="4000" dirty="0" smtClean="0">
                <a:solidFill>
                  <a:prstClr val="white"/>
                </a:solidFill>
                <a:latin typeface="Arial Black" pitchFamily="34" charset="0"/>
              </a:rPr>
              <a:t>.200 </a:t>
            </a:r>
            <a:endParaRPr lang="es-CO" sz="40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6" name="5 CuadroTexto"/>
          <p:cNvSpPr txBox="1"/>
          <p:nvPr/>
        </p:nvSpPr>
        <p:spPr>
          <a:xfrm>
            <a:off x="2419944" y="2043151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prstClr val="white"/>
                </a:solidFill>
                <a:latin typeface="Arial Black" pitchFamily="34" charset="0"/>
              </a:rPr>
              <a:t>millones </a:t>
            </a:r>
          </a:p>
        </p:txBody>
      </p:sp>
    </p:spTree>
    <p:extLst>
      <p:ext uri="{BB962C8B-B14F-4D97-AF65-F5344CB8AC3E}">
        <p14:creationId xmlns:p14="http://schemas.microsoft.com/office/powerpoint/2010/main" val="36649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Desktop\para gobernacion del magdalena\ICONOS PRESENTACION-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716" y="3356992"/>
            <a:ext cx="1051316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0665" y="4980563"/>
            <a:ext cx="3563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itchFamily="34" charset="0"/>
              </a:rPr>
              <a:t>Nombramiento Docentes</a:t>
            </a:r>
            <a:endParaRPr lang="es-CO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9" name="7 CuadroTexto"/>
          <p:cNvSpPr txBox="1"/>
          <p:nvPr/>
        </p:nvSpPr>
        <p:spPr>
          <a:xfrm>
            <a:off x="3851920" y="4180344"/>
            <a:ext cx="51480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prstClr val="white"/>
                </a:solidFill>
                <a:latin typeface="Arial Black" pitchFamily="34" charset="0"/>
              </a:rPr>
              <a:t>En </a:t>
            </a:r>
            <a:r>
              <a:rPr lang="es-CO" sz="2400" dirty="0">
                <a:solidFill>
                  <a:prstClr val="white"/>
                </a:solidFill>
                <a:latin typeface="Arial Black" pitchFamily="34" charset="0"/>
              </a:rPr>
              <a:t>2014 se pudo nombrar en provisionalidad alrededor de 300 docentes. priorizando la ruralidad y las comunidades indígenas de la Sierra Nevada de Santa Marta y San Ángel.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09"/>
            <a:ext cx="9144000" cy="409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Desktop\para gobernacion del magdalena\ICONOS PRESENTACION-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716" y="3356992"/>
            <a:ext cx="1051316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0" y="4395787"/>
            <a:ext cx="35638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prstClr val="white"/>
                </a:solidFill>
                <a:latin typeface="Arial Black" pitchFamily="34" charset="0"/>
              </a:rPr>
              <a:t>Contratación Personal Administrativo de Instituciones Educativas</a:t>
            </a:r>
            <a:endParaRPr lang="es-CO" sz="16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9" name="7 CuadroTexto"/>
          <p:cNvSpPr txBox="1"/>
          <p:nvPr/>
        </p:nvSpPr>
        <p:spPr>
          <a:xfrm>
            <a:off x="3851920" y="4180344"/>
            <a:ext cx="51480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prstClr val="white"/>
                </a:solidFill>
                <a:latin typeface="Arial Black" pitchFamily="34" charset="0"/>
              </a:rPr>
              <a:t>Se contrato personal administrativo (celadores, aseadoras y secretarias),pasando de 640 en el 2013 a 960 en el 2014, con una Inversión de 12.300 millones.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4" b="13790"/>
          <a:stretch/>
        </p:blipFill>
        <p:spPr>
          <a:xfrm>
            <a:off x="5716" y="-9843"/>
            <a:ext cx="913828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0"/>
            <a:ext cx="6444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itchFamily="34" charset="0"/>
              </a:rPr>
              <a:t>Pago de  </a:t>
            </a:r>
            <a:r>
              <a:rPr lang="es-CO" sz="4000" u="sng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br>
              <a:rPr lang="es-CO" sz="4000" u="sng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s-CO" sz="4000" u="sng" dirty="0" smtClean="0">
                <a:solidFill>
                  <a:srgbClr val="C00000"/>
                </a:solidFill>
                <a:latin typeface="Arial Black" pitchFamily="34" charset="0"/>
              </a:rPr>
              <a:t>Deudas </a:t>
            </a:r>
            <a:endParaRPr lang="es-CO" sz="4000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8198" name="Picture 6" descr="H:\Gráficos steven magdalena\gráficos-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41" y="1323439"/>
            <a:ext cx="4755057" cy="551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-66294" y="1446836"/>
            <a:ext cx="475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solidFill>
                  <a:prstClr val="white"/>
                </a:solidFill>
                <a:latin typeface="Arial Black" pitchFamily="34" charset="0"/>
              </a:rPr>
              <a:t>$</a:t>
            </a:r>
            <a:r>
              <a:rPr lang="es-CO" sz="4000" dirty="0" smtClean="0">
                <a:solidFill>
                  <a:prstClr val="white"/>
                </a:solidFill>
                <a:latin typeface="Arial Black" pitchFamily="34" charset="0"/>
              </a:rPr>
              <a:t>41.769</a:t>
            </a:r>
            <a:endParaRPr lang="es-CO" sz="40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742" y="2136948"/>
            <a:ext cx="23762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prstClr val="white"/>
                </a:solidFill>
                <a:latin typeface="Arial Black" pitchFamily="34" charset="0"/>
              </a:rPr>
              <a:t>Millones </a:t>
            </a:r>
            <a:r>
              <a:rPr lang="es-CO" sz="2000" dirty="0" smtClean="0">
                <a:solidFill>
                  <a:prstClr val="white"/>
                </a:solidFill>
                <a:latin typeface="Arial Black" pitchFamily="34" charset="0"/>
              </a:rPr>
              <a:t>Cancelados</a:t>
            </a:r>
          </a:p>
          <a:p>
            <a:r>
              <a:rPr lang="es-CO" sz="2000" dirty="0">
                <a:solidFill>
                  <a:prstClr val="white"/>
                </a:solidFill>
                <a:latin typeface="Arial Black" pitchFamily="34" charset="0"/>
              </a:rPr>
              <a:t>por concepto de prima extralegal a mas de 4000 docentes (Deuda adquirida desde el año  2003 al año 2013) </a:t>
            </a:r>
            <a:r>
              <a:rPr lang="es-CO" sz="2000" dirty="0" smtClean="0">
                <a:solidFill>
                  <a:prstClr val="white"/>
                </a:solidFill>
                <a:latin typeface="Arial Black" pitchFamily="34" charset="0"/>
              </a:rPr>
              <a:t>.</a:t>
            </a:r>
            <a:endParaRPr lang="es-CO" sz="2000" dirty="0">
              <a:solidFill>
                <a:prstClr val="white"/>
              </a:solidFill>
              <a:latin typeface="Arial Black" pitchFamily="34" charset="0"/>
            </a:endParaRPr>
          </a:p>
        </p:txBody>
      </p:sp>
      <p:pic>
        <p:nvPicPr>
          <p:cNvPr id="1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07" y="1323439"/>
            <a:ext cx="4440945" cy="5479190"/>
          </a:xfrm>
          <a:prstGeom prst="rect">
            <a:avLst/>
          </a:prstGeom>
        </p:spPr>
      </p:pic>
      <p:graphicFrame>
        <p:nvGraphicFramePr>
          <p:cNvPr id="11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440717"/>
              </p:ext>
            </p:extLst>
          </p:nvPr>
        </p:nvGraphicFramePr>
        <p:xfrm>
          <a:off x="2339752" y="1323440"/>
          <a:ext cx="6790600" cy="547919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72208"/>
                <a:gridCol w="1440160"/>
                <a:gridCol w="1296144"/>
                <a:gridCol w="2182088"/>
              </a:tblGrid>
              <a:tr h="546621">
                <a:tc gridSpan="4"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spcAft>
                          <a:spcPts val="1620"/>
                        </a:spcAft>
                      </a:pPr>
                      <a:r>
                        <a:rPr lang="es-ES" sz="3200" dirty="0"/>
                        <a:t>Pagos de deudas realizados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06224"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spcAft>
                          <a:spcPts val="1620"/>
                        </a:spcAft>
                      </a:pPr>
                      <a:r>
                        <a:rPr lang="es-ES" sz="1400" b="1" dirty="0"/>
                        <a:t>Descripción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spcAft>
                          <a:spcPts val="1620"/>
                        </a:spcAft>
                      </a:pPr>
                      <a:r>
                        <a:rPr lang="es-ES" sz="1400" b="1" dirty="0"/>
                        <a:t>Años reconocidos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spcAft>
                          <a:spcPts val="1620"/>
                        </a:spcAft>
                      </a:pPr>
                      <a:r>
                        <a:rPr lang="es-ES" sz="1400" b="1" dirty="0"/>
                        <a:t>Beneficiados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spcAft>
                          <a:spcPts val="1620"/>
                        </a:spcAft>
                      </a:pPr>
                      <a:r>
                        <a:rPr lang="es-ES" sz="1400" b="1" dirty="0"/>
                        <a:t>Valor deuda reconocido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39862">
                <a:tc>
                  <a:txBody>
                    <a:bodyPr/>
                    <a:lstStyle/>
                    <a:p>
                      <a:pPr>
                        <a:lnSpc>
                          <a:spcPts val="1595"/>
                        </a:lnSpc>
                        <a:spcAft>
                          <a:spcPts val="1620"/>
                        </a:spcAft>
                      </a:pPr>
                      <a:r>
                        <a:rPr lang="es-ES" sz="1800" dirty="0"/>
                        <a:t>Primas Extralegales Docentes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spcAft>
                          <a:spcPts val="1620"/>
                        </a:spcAft>
                      </a:pPr>
                      <a:r>
                        <a:rPr lang="es-ES" sz="1800" dirty="0"/>
                        <a:t>2003-2011</a:t>
                      </a:r>
                      <a:endParaRPr lang="es-E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spcAft>
                          <a:spcPts val="1620"/>
                        </a:spcAft>
                      </a:pPr>
                      <a:r>
                        <a:rPr lang="es-ES" sz="1800" dirty="0"/>
                        <a:t>4.040</a:t>
                      </a:r>
                      <a:endParaRPr lang="es-E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95"/>
                        </a:lnSpc>
                        <a:spcAft>
                          <a:spcPts val="1620"/>
                        </a:spcAft>
                      </a:pPr>
                      <a:r>
                        <a:rPr lang="es-ES" sz="1800" dirty="0"/>
                        <a:t>36.016.330.089</a:t>
                      </a:r>
                      <a:endParaRPr lang="es-E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39862">
                <a:tc>
                  <a:txBody>
                    <a:bodyPr/>
                    <a:lstStyle/>
                    <a:p>
                      <a:pPr>
                        <a:lnSpc>
                          <a:spcPts val="1595"/>
                        </a:lnSpc>
                        <a:spcAft>
                          <a:spcPts val="1620"/>
                        </a:spcAft>
                      </a:pPr>
                      <a:r>
                        <a:rPr lang="es-ES" sz="1800" dirty="0"/>
                        <a:t>Costos Acumulados Ascensos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spcAft>
                          <a:spcPts val="1620"/>
                        </a:spcAft>
                      </a:pPr>
                      <a:r>
                        <a:rPr lang="es-ES" sz="1800" dirty="0"/>
                        <a:t>2002-2012</a:t>
                      </a:r>
                      <a:endParaRPr lang="es-E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spcAft>
                          <a:spcPts val="1620"/>
                        </a:spcAft>
                      </a:pPr>
                      <a:r>
                        <a:rPr lang="es-ES" sz="1800" dirty="0"/>
                        <a:t>2.772</a:t>
                      </a:r>
                      <a:endParaRPr lang="es-E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95"/>
                        </a:lnSpc>
                        <a:spcAft>
                          <a:spcPts val="1620"/>
                        </a:spcAft>
                      </a:pPr>
                      <a:r>
                        <a:rPr lang="es-ES" sz="1800" dirty="0"/>
                        <a:t>5.753.396.555</a:t>
                      </a:r>
                      <a:endParaRPr lang="es-E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4662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TOTAL </a:t>
                      </a:r>
                      <a:endParaRPr lang="es-ES" sz="1800" dirty="0"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es-ES" sz="1800" b="1" dirty="0"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spcAft>
                          <a:spcPts val="1620"/>
                        </a:spcAft>
                      </a:pPr>
                      <a:r>
                        <a:rPr lang="es-ES" sz="1800"/>
                        <a:t>6.812</a:t>
                      </a:r>
                      <a:endParaRPr lang="es-E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95"/>
                        </a:lnSpc>
                        <a:spcAft>
                          <a:spcPts val="1620"/>
                        </a:spcAft>
                      </a:pPr>
                      <a:r>
                        <a:rPr lang="es-ES" sz="1800" dirty="0"/>
                        <a:t>41.769.726.644</a:t>
                      </a:r>
                      <a:endParaRPr lang="es-E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11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145</TotalTime>
  <Words>406</Words>
  <Application>Microsoft Office PowerPoint</Application>
  <PresentationFormat>Presentación en pantalla (4:3)</PresentationFormat>
  <Paragraphs>94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1_Tema de Office</vt:lpstr>
      <vt:lpstr>SECRETARIA DE EDUCACIÓN DEPARTAMENTAL DE MAGDALENA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PLANEACION1</cp:lastModifiedBy>
  <cp:revision>33</cp:revision>
  <dcterms:created xsi:type="dcterms:W3CDTF">2014-12-16T19:18:39Z</dcterms:created>
  <dcterms:modified xsi:type="dcterms:W3CDTF">2015-07-28T16:22:46Z</dcterms:modified>
</cp:coreProperties>
</file>